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6"/>
  </p:notesMasterIdLst>
  <p:sldIdLst>
    <p:sldId id="290" r:id="rId3"/>
    <p:sldId id="291" r:id="rId4"/>
    <p:sldId id="310" r:id="rId5"/>
    <p:sldId id="301" r:id="rId6"/>
    <p:sldId id="256" r:id="rId7"/>
    <p:sldId id="277" r:id="rId8"/>
    <p:sldId id="302" r:id="rId9"/>
    <p:sldId id="278" r:id="rId10"/>
    <p:sldId id="279" r:id="rId11"/>
    <p:sldId id="303" r:id="rId12"/>
    <p:sldId id="280" r:id="rId13"/>
    <p:sldId id="281" r:id="rId14"/>
    <p:sldId id="282" r:id="rId15"/>
    <p:sldId id="283" r:id="rId16"/>
    <p:sldId id="284" r:id="rId17"/>
    <p:sldId id="304" r:id="rId18"/>
    <p:sldId id="285" r:id="rId19"/>
    <p:sldId id="305" r:id="rId20"/>
    <p:sldId id="286" r:id="rId21"/>
    <p:sldId id="265" r:id="rId22"/>
    <p:sldId id="306" r:id="rId23"/>
    <p:sldId id="266" r:id="rId24"/>
    <p:sldId id="307" r:id="rId25"/>
    <p:sldId id="287" r:id="rId26"/>
    <p:sldId id="267" r:id="rId27"/>
    <p:sldId id="308" r:id="rId28"/>
    <p:sldId id="289" r:id="rId29"/>
    <p:sldId id="274" r:id="rId30"/>
    <p:sldId id="275" r:id="rId31"/>
    <p:sldId id="309" r:id="rId32"/>
    <p:sldId id="288" r:id="rId33"/>
    <p:sldId id="276" r:id="rId34"/>
    <p:sldId id="27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1412" y="44"/>
      </p:cViewPr>
      <p:guideLst/>
    </p:cSldViewPr>
  </p:slideViewPr>
  <p:notesTextViewPr>
    <p:cViewPr>
      <p:scale>
        <a:sx n="1" d="1"/>
        <a:sy n="1" d="1"/>
      </p:scale>
      <p:origin x="0" y="0"/>
    </p:cViewPr>
  </p:notesTextViewPr>
  <p:notesViewPr>
    <p:cSldViewPr snapToGrid="0">
      <p:cViewPr varScale="1">
        <p:scale>
          <a:sx n="45" d="100"/>
          <a:sy n="45" d="100"/>
        </p:scale>
        <p:origin x="1904"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B3590-1993-4091-BA55-1B189F99C79A}" type="datetimeFigureOut">
              <a:rPr kumimoji="1" lang="ja-JP" altLang="en-US" smtClean="0"/>
              <a:t>2022/2/27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14149-BE2D-4B07-B62D-97418251A19E}" type="slidenum">
              <a:rPr kumimoji="1" lang="ja-JP" altLang="en-US" smtClean="0"/>
              <a:t>‹#›</a:t>
            </a:fld>
            <a:endParaRPr kumimoji="1" lang="ja-JP" altLang="en-US"/>
          </a:p>
        </p:txBody>
      </p:sp>
    </p:spTree>
    <p:extLst>
      <p:ext uri="{BB962C8B-B14F-4D97-AF65-F5344CB8AC3E}">
        <p14:creationId xmlns:p14="http://schemas.microsoft.com/office/powerpoint/2010/main" val="7304942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327240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93412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1024919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4220960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1111861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1156526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179030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2038770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432448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266502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37266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AA13D6-8C94-4416-9837-5B23C458ED27}"/>
              </a:ext>
            </a:extLst>
          </p:cNvPr>
          <p:cNvSpPr>
            <a:spLocks noGrp="1"/>
          </p:cNvSpPr>
          <p:nvPr>
            <p:ph type="title"/>
          </p:nvPr>
        </p:nvSpPr>
        <p:spPr>
          <a:xfrm>
            <a:off x="628650" y="365127"/>
            <a:ext cx="7886700" cy="974576"/>
          </a:xfrm>
        </p:spPr>
        <p:txBody>
          <a:bodyPr/>
          <a:lstStyle/>
          <a:p>
            <a:r>
              <a:rPr kumimoji="1" lang="ja-JP" altLang="en-US"/>
              <a:t>マスター タイトルの書式設定</a:t>
            </a:r>
          </a:p>
        </p:txBody>
      </p:sp>
      <p:sp>
        <p:nvSpPr>
          <p:cNvPr id="7" name="コンテンツ プレースホルダー 6">
            <a:extLst>
              <a:ext uri="{FF2B5EF4-FFF2-40B4-BE49-F238E27FC236}">
                <a16:creationId xmlns:a16="http://schemas.microsoft.com/office/drawing/2014/main" id="{D100F4A0-1D85-48D2-AE3C-D22DC0B5C34A}"/>
              </a:ext>
            </a:extLst>
          </p:cNvPr>
          <p:cNvSpPr>
            <a:spLocks noGrp="1"/>
          </p:cNvSpPr>
          <p:nvPr>
            <p:ph sz="quarter" idx="10"/>
          </p:nvPr>
        </p:nvSpPr>
        <p:spPr>
          <a:xfrm>
            <a:off x="628650" y="1818167"/>
            <a:ext cx="7886700" cy="45508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870699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1837747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2914357" y="6041361"/>
            <a:ext cx="732659" cy="365125"/>
          </a:xfrm>
        </p:spPr>
        <p:txBody>
          <a:bodyPr/>
          <a:lstStyle/>
          <a:p>
            <a:fld id="{E749CA5E-3BAA-43BE-8608-ADBA40C1B2BE}"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a:xfrm>
            <a:off x="442797" y="6041361"/>
            <a:ext cx="2471560" cy="365125"/>
          </a:xfrm>
        </p:spPr>
        <p:txBody>
          <a:bodyPr/>
          <a:lstStyle/>
          <a:p>
            <a:endParaRPr kumimoji="1" lang="ja-JP" altLang="en-US"/>
          </a:p>
        </p:txBody>
      </p:sp>
      <p:sp>
        <p:nvSpPr>
          <p:cNvPr id="7" name="Slide Number Placeholder 6"/>
          <p:cNvSpPr>
            <a:spLocks noGrp="1"/>
          </p:cNvSpPr>
          <p:nvPr>
            <p:ph type="sldNum" sz="quarter" idx="12"/>
          </p:nvPr>
        </p:nvSpPr>
        <p:spPr>
          <a:xfrm>
            <a:off x="3647017" y="5915887"/>
            <a:ext cx="796616" cy="490599"/>
          </a:xfrm>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2618472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698901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2925532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73295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2393056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143364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メディア プレースホルダー 12">
            <a:extLst>
              <a:ext uri="{FF2B5EF4-FFF2-40B4-BE49-F238E27FC236}">
                <a16:creationId xmlns:a16="http://schemas.microsoft.com/office/drawing/2014/main" id="{9F9F5DA2-AB63-47DB-9E9C-9229CF27C6F9}"/>
              </a:ext>
            </a:extLst>
          </p:cNvPr>
          <p:cNvSpPr>
            <a:spLocks noGrp="1"/>
          </p:cNvSpPr>
          <p:nvPr>
            <p:ph type="media" sz="quarter" idx="17"/>
          </p:nvPr>
        </p:nvSpPr>
        <p:spPr>
          <a:xfrm>
            <a:off x="85064" y="46016"/>
            <a:ext cx="4199860" cy="2477386"/>
          </a:xfrm>
        </p:spPr>
        <p:txBody>
          <a:bodyPr/>
          <a:lstStyle/>
          <a:p>
            <a:endParaRPr kumimoji="1" lang="ja-JP" altLang="en-US"/>
          </a:p>
        </p:txBody>
      </p:sp>
      <p:sp>
        <p:nvSpPr>
          <p:cNvPr id="14" name="メディア プレースホルダー 12">
            <a:extLst>
              <a:ext uri="{FF2B5EF4-FFF2-40B4-BE49-F238E27FC236}">
                <a16:creationId xmlns:a16="http://schemas.microsoft.com/office/drawing/2014/main" id="{22B79331-5058-4CE0-9B2C-88B805FB307B}"/>
              </a:ext>
            </a:extLst>
          </p:cNvPr>
          <p:cNvSpPr>
            <a:spLocks noGrp="1"/>
          </p:cNvSpPr>
          <p:nvPr>
            <p:ph type="media" sz="quarter" idx="18"/>
          </p:nvPr>
        </p:nvSpPr>
        <p:spPr>
          <a:xfrm>
            <a:off x="4879678" y="46016"/>
            <a:ext cx="4199858" cy="2477385"/>
          </a:xfrm>
        </p:spPr>
        <p:txBody>
          <a:bodyPr/>
          <a:lstStyle/>
          <a:p>
            <a:endParaRPr kumimoji="1" lang="ja-JP" altLang="en-US"/>
          </a:p>
        </p:txBody>
      </p:sp>
      <p:sp>
        <p:nvSpPr>
          <p:cNvPr id="19" name="メディア プレースホルダー 12">
            <a:extLst>
              <a:ext uri="{FF2B5EF4-FFF2-40B4-BE49-F238E27FC236}">
                <a16:creationId xmlns:a16="http://schemas.microsoft.com/office/drawing/2014/main" id="{092DCB33-4FA1-4847-9CCA-58DCDB2EAF97}"/>
              </a:ext>
            </a:extLst>
          </p:cNvPr>
          <p:cNvSpPr>
            <a:spLocks noGrp="1"/>
          </p:cNvSpPr>
          <p:nvPr>
            <p:ph type="media" sz="quarter" idx="19"/>
          </p:nvPr>
        </p:nvSpPr>
        <p:spPr>
          <a:xfrm>
            <a:off x="85064" y="3476845"/>
            <a:ext cx="4199860" cy="2477386"/>
          </a:xfrm>
        </p:spPr>
        <p:txBody>
          <a:bodyPr/>
          <a:lstStyle/>
          <a:p>
            <a:endParaRPr kumimoji="1" lang="ja-JP" altLang="en-US"/>
          </a:p>
        </p:txBody>
      </p:sp>
      <p:sp>
        <p:nvSpPr>
          <p:cNvPr id="20" name="メディア プレースホルダー 12">
            <a:extLst>
              <a:ext uri="{FF2B5EF4-FFF2-40B4-BE49-F238E27FC236}">
                <a16:creationId xmlns:a16="http://schemas.microsoft.com/office/drawing/2014/main" id="{4BC9726D-DDAE-45E3-B807-E785C8F42CE6}"/>
              </a:ext>
            </a:extLst>
          </p:cNvPr>
          <p:cNvSpPr>
            <a:spLocks noGrp="1"/>
          </p:cNvSpPr>
          <p:nvPr>
            <p:ph type="media" sz="quarter" idx="20"/>
          </p:nvPr>
        </p:nvSpPr>
        <p:spPr>
          <a:xfrm>
            <a:off x="4879678" y="3476845"/>
            <a:ext cx="4199858" cy="2477385"/>
          </a:xfrm>
        </p:spPr>
        <p:txBody>
          <a:bodyPr/>
          <a:lstStyle/>
          <a:p>
            <a:endParaRPr kumimoji="1" lang="ja-JP" altLang="en-US"/>
          </a:p>
        </p:txBody>
      </p:sp>
      <p:sp>
        <p:nvSpPr>
          <p:cNvPr id="22" name="テキスト プレースホルダー 21">
            <a:extLst>
              <a:ext uri="{FF2B5EF4-FFF2-40B4-BE49-F238E27FC236}">
                <a16:creationId xmlns:a16="http://schemas.microsoft.com/office/drawing/2014/main" id="{AC2916F8-7C24-4B6C-A7AA-BCA4A6B99EF6}"/>
              </a:ext>
            </a:extLst>
          </p:cNvPr>
          <p:cNvSpPr>
            <a:spLocks noGrp="1"/>
          </p:cNvSpPr>
          <p:nvPr>
            <p:ph type="body" sz="quarter" idx="21"/>
          </p:nvPr>
        </p:nvSpPr>
        <p:spPr>
          <a:xfrm>
            <a:off x="85064" y="2576065"/>
            <a:ext cx="4199858" cy="720000"/>
          </a:xfrm>
        </p:spPr>
        <p:txBody>
          <a:bodyPr>
            <a:no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3" name="テキスト プレースホルダー 21">
            <a:extLst>
              <a:ext uri="{FF2B5EF4-FFF2-40B4-BE49-F238E27FC236}">
                <a16:creationId xmlns:a16="http://schemas.microsoft.com/office/drawing/2014/main" id="{1A6603D2-536E-448F-B70F-E071F43BA706}"/>
              </a:ext>
            </a:extLst>
          </p:cNvPr>
          <p:cNvSpPr>
            <a:spLocks noGrp="1"/>
          </p:cNvSpPr>
          <p:nvPr>
            <p:ph type="body" sz="quarter" idx="22"/>
          </p:nvPr>
        </p:nvSpPr>
        <p:spPr>
          <a:xfrm>
            <a:off x="4879678" y="2576065"/>
            <a:ext cx="4199858" cy="720000"/>
          </a:xfrm>
        </p:spPr>
        <p:txBody>
          <a:bodyPr>
            <a:no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4" name="テキスト プレースホルダー 21">
            <a:extLst>
              <a:ext uri="{FF2B5EF4-FFF2-40B4-BE49-F238E27FC236}">
                <a16:creationId xmlns:a16="http://schemas.microsoft.com/office/drawing/2014/main" id="{489F77BE-E92C-4070-BC11-54AD49F78DD6}"/>
              </a:ext>
            </a:extLst>
          </p:cNvPr>
          <p:cNvSpPr>
            <a:spLocks noGrp="1"/>
          </p:cNvSpPr>
          <p:nvPr>
            <p:ph type="body" sz="quarter" idx="23"/>
          </p:nvPr>
        </p:nvSpPr>
        <p:spPr>
          <a:xfrm>
            <a:off x="85064" y="5996098"/>
            <a:ext cx="4199858" cy="720000"/>
          </a:xfrm>
        </p:spPr>
        <p:txBody>
          <a:bodyPr>
            <a:no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5" name="テキスト プレースホルダー 21">
            <a:extLst>
              <a:ext uri="{FF2B5EF4-FFF2-40B4-BE49-F238E27FC236}">
                <a16:creationId xmlns:a16="http://schemas.microsoft.com/office/drawing/2014/main" id="{1688F7AF-6085-4A83-B58C-8F7FD463F414}"/>
              </a:ext>
            </a:extLst>
          </p:cNvPr>
          <p:cNvSpPr>
            <a:spLocks noGrp="1"/>
          </p:cNvSpPr>
          <p:nvPr>
            <p:ph type="body" sz="quarter" idx="24"/>
          </p:nvPr>
        </p:nvSpPr>
        <p:spPr>
          <a:xfrm>
            <a:off x="4879678" y="5996098"/>
            <a:ext cx="4199858" cy="720000"/>
          </a:xfrm>
        </p:spPr>
        <p:txBody>
          <a:bodyPr>
            <a:no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43148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44975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218776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174670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244533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333030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49CA5E-3BAA-43BE-8608-ADBA40C1B2BE}" type="datetimeFigureOut">
              <a:rPr kumimoji="1" lang="ja-JP" altLang="en-US" smtClean="0"/>
              <a:t>2022/2/27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30419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9CA5E-3BAA-43BE-8608-ADBA40C1B2BE}" type="datetimeFigureOut">
              <a:rPr kumimoji="1" lang="ja-JP" altLang="en-US" smtClean="0"/>
              <a:t>2022/2/27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99998505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kumimoji="1" lang="ja-JP" alt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E749CA5E-3BAA-43BE-8608-ADBA40C1B2BE}" type="datetimeFigureOut">
              <a:rPr kumimoji="1" lang="ja-JP" altLang="en-US" smtClean="0"/>
              <a:t>2022/2/27</a:t>
            </a:fld>
            <a:endParaRPr kumimoji="1" lang="ja-JP" alt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FBB46E20-D342-4758-BDA0-B2CC661DCF81}" type="slidenum">
              <a:rPr kumimoji="1" lang="ja-JP" altLang="en-US" smtClean="0"/>
              <a:t>‹#›</a:t>
            </a:fld>
            <a:endParaRPr kumimoji="1" lang="ja-JP" altLang="en-US"/>
          </a:p>
        </p:txBody>
      </p:sp>
    </p:spTree>
    <p:extLst>
      <p:ext uri="{BB962C8B-B14F-4D97-AF65-F5344CB8AC3E}">
        <p14:creationId xmlns:p14="http://schemas.microsoft.com/office/powerpoint/2010/main" val="1883966938"/>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457200" rtl="0" eaLnBrk="1" latinLnBrk="0" hangingPunct="1">
        <a:spcBef>
          <a:spcPct val="0"/>
        </a:spcBef>
        <a:buNone/>
        <a:defRPr kumimoji="1" sz="4000" b="1" kern="1200">
          <a:solidFill>
            <a:srgbClr val="FEFEFE"/>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video" Target="https://player.vimeo.com/video/584116235?h=d1faeaccac&amp;app_id=122963" TargetMode="External"/><Relationship Id="rId7" Type="http://schemas.openxmlformats.org/officeDocument/2006/relationships/image" Target="../media/image17.jpeg"/><Relationship Id="rId2" Type="http://schemas.openxmlformats.org/officeDocument/2006/relationships/video" Target="https://player.vimeo.com/video/584113816?h=4c606b8e96&amp;app_id=122963" TargetMode="External"/><Relationship Id="rId1" Type="http://schemas.openxmlformats.org/officeDocument/2006/relationships/video" Target="https://player.vimeo.com/video/584113653?h=88be5462c2&amp;app_id=122963" TargetMode="External"/><Relationship Id="rId6" Type="http://schemas.openxmlformats.org/officeDocument/2006/relationships/image" Target="../media/image16.jpeg"/><Relationship Id="rId5" Type="http://schemas.openxmlformats.org/officeDocument/2006/relationships/slideLayout" Target="../slideLayouts/slideLayout3.xml"/><Relationship Id="rId4" Type="http://schemas.openxmlformats.org/officeDocument/2006/relationships/video" Target="https://player.vimeo.com/video/581519689?h=da78cfaefb&amp;app_id=122963" TargetMode="External"/><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video" Target="https://player.vimeo.com/video/581515227?h=3142916ed2&amp;app_id=122963" TargetMode="External"/><Relationship Id="rId7" Type="http://schemas.openxmlformats.org/officeDocument/2006/relationships/image" Target="../media/image21.jpeg"/><Relationship Id="rId2" Type="http://schemas.openxmlformats.org/officeDocument/2006/relationships/video" Target="https://player.vimeo.com/video/581517173?h=e46fec8d56&amp;app_id=122963" TargetMode="External"/><Relationship Id="rId1" Type="http://schemas.openxmlformats.org/officeDocument/2006/relationships/video" Target="https://player.vimeo.com/video/584113672?h=e79685ec17&amp;app_id=122963" TargetMode="External"/><Relationship Id="rId6" Type="http://schemas.openxmlformats.org/officeDocument/2006/relationships/image" Target="../media/image20.jpeg"/><Relationship Id="rId5" Type="http://schemas.openxmlformats.org/officeDocument/2006/relationships/slideLayout" Target="../slideLayouts/slideLayout3.xml"/><Relationship Id="rId4" Type="http://schemas.openxmlformats.org/officeDocument/2006/relationships/video" Target="https://player.vimeo.com/video/581517242?h=4f1f3adf31&amp;app_id=122963" TargetMode="External"/><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video" Target="https://player.vimeo.com/video/581515968?h=d9b4eab5c3&amp;app_id=122963" TargetMode="External"/><Relationship Id="rId7" Type="http://schemas.openxmlformats.org/officeDocument/2006/relationships/image" Target="../media/image25.jpeg"/><Relationship Id="rId2" Type="http://schemas.openxmlformats.org/officeDocument/2006/relationships/video" Target="https://player.vimeo.com/video/581516688?h=e400368d50&amp;app_id=122963" TargetMode="External"/><Relationship Id="rId1" Type="http://schemas.openxmlformats.org/officeDocument/2006/relationships/video" Target="https://player.vimeo.com/video/608164089?h=717ee3d140&amp;app_id=122963" TargetMode="External"/><Relationship Id="rId6" Type="http://schemas.openxmlformats.org/officeDocument/2006/relationships/image" Target="../media/image24.jpeg"/><Relationship Id="rId5" Type="http://schemas.openxmlformats.org/officeDocument/2006/relationships/slideLayout" Target="../slideLayouts/slideLayout3.xml"/><Relationship Id="rId4" Type="http://schemas.openxmlformats.org/officeDocument/2006/relationships/video" Target="https://player.vimeo.com/video/578339426?h=113ef05e0d&amp;app_id=122963" TargetMode="External"/><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video" Target="https://player.vimeo.com/video/578339626?h=8051225228&amp;app_id=122963" TargetMode="External"/><Relationship Id="rId7" Type="http://schemas.openxmlformats.org/officeDocument/2006/relationships/image" Target="../media/image29.jpeg"/><Relationship Id="rId2" Type="http://schemas.openxmlformats.org/officeDocument/2006/relationships/video" Target="https://player.vimeo.com/video/578339581?h=0d476714ef&amp;app_id=122963" TargetMode="External"/><Relationship Id="rId1" Type="http://schemas.openxmlformats.org/officeDocument/2006/relationships/video" Target="https://player.vimeo.com/video/581521193?h=8e1471e5f7&amp;app_id=122963" TargetMode="External"/><Relationship Id="rId6" Type="http://schemas.openxmlformats.org/officeDocument/2006/relationships/image" Target="../media/image28.jpeg"/><Relationship Id="rId5" Type="http://schemas.openxmlformats.org/officeDocument/2006/relationships/slideLayout" Target="../slideLayouts/slideLayout3.xml"/><Relationship Id="rId4" Type="http://schemas.openxmlformats.org/officeDocument/2006/relationships/video" Target="https://player.vimeo.com/video/576029098?h=a156572627&amp;app_id=122963" TargetMode="External"/><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video" Target="https://player.vimeo.com/video/578339393?h=42fdc7ed61&amp;app_id=122963" TargetMode="External"/><Relationship Id="rId7" Type="http://schemas.openxmlformats.org/officeDocument/2006/relationships/image" Target="../media/image33.jpeg"/><Relationship Id="rId2" Type="http://schemas.openxmlformats.org/officeDocument/2006/relationships/video" Target="https://player.vimeo.com/video/578339541?h=59984b7764&amp;app_id=122963" TargetMode="External"/><Relationship Id="rId1" Type="http://schemas.openxmlformats.org/officeDocument/2006/relationships/video" Target="https://player.vimeo.com/video/578339683?h=0a93307da3&amp;app_id=122963" TargetMode="External"/><Relationship Id="rId6" Type="http://schemas.openxmlformats.org/officeDocument/2006/relationships/image" Target="../media/image32.jpeg"/><Relationship Id="rId5" Type="http://schemas.openxmlformats.org/officeDocument/2006/relationships/slideLayout" Target="../slideLayouts/slideLayout3.xml"/><Relationship Id="rId4" Type="http://schemas.openxmlformats.org/officeDocument/2006/relationships/video" Target="https://player.vimeo.com/video/581515498?h=93e9a4f9d9&amp;app_id=122963" TargetMode="External"/><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video" Target="https://player.vimeo.com/video/581516870?h=2da96119de&amp;app_id=122963" TargetMode="External"/><Relationship Id="rId7" Type="http://schemas.openxmlformats.org/officeDocument/2006/relationships/image" Target="../media/image37.jpeg"/><Relationship Id="rId2" Type="http://schemas.openxmlformats.org/officeDocument/2006/relationships/video" Target="https://player.vimeo.com/video/581517081?h=a31a64f59c&amp;app_id=122963" TargetMode="External"/><Relationship Id="rId1" Type="http://schemas.openxmlformats.org/officeDocument/2006/relationships/video" Target="https://player.vimeo.com/video/584113823?h=7314a98f8f&amp;app_id=122963" TargetMode="External"/><Relationship Id="rId6" Type="http://schemas.openxmlformats.org/officeDocument/2006/relationships/image" Target="../media/image36.jpeg"/><Relationship Id="rId5" Type="http://schemas.openxmlformats.org/officeDocument/2006/relationships/slideLayout" Target="../slideLayouts/slideLayout3.xml"/><Relationship Id="rId4" Type="http://schemas.openxmlformats.org/officeDocument/2006/relationships/video" Target="https://player.vimeo.com/video/584116171?h=b7dd998b2c&amp;app_id=122963" TargetMode="External"/><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video" Target="https://player.vimeo.com/video/581516055?h=173d744393&amp;app_id=122963" TargetMode="External"/><Relationship Id="rId7" Type="http://schemas.openxmlformats.org/officeDocument/2006/relationships/image" Target="../media/image41.jpeg"/><Relationship Id="rId2" Type="http://schemas.openxmlformats.org/officeDocument/2006/relationships/video" Target="https://player.vimeo.com/video/578332868?h=e9d1523669&amp;app_id=122963" TargetMode="External"/><Relationship Id="rId1" Type="http://schemas.openxmlformats.org/officeDocument/2006/relationships/video" Target="https://player.vimeo.com/video/578332816?h=617dd79a61&amp;app_id=122963" TargetMode="External"/><Relationship Id="rId6" Type="http://schemas.openxmlformats.org/officeDocument/2006/relationships/image" Target="../media/image40.jpeg"/><Relationship Id="rId5" Type="http://schemas.openxmlformats.org/officeDocument/2006/relationships/slideLayout" Target="../slideLayouts/slideLayout3.xml"/><Relationship Id="rId4" Type="http://schemas.openxmlformats.org/officeDocument/2006/relationships/video" Target="https://player.vimeo.com/video/578332735?h=c378c1af44&amp;app_id=122963" TargetMode="External"/><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hyperlink" Target="https://natsci.kyokyo-u.ac.jp/~imai/index.php/nature_ICT_kyokyo"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video" Target="https://player.vimeo.com/video/645693487?h=df591192f6&amp;app_id=122963" TargetMode="External"/><Relationship Id="rId7" Type="http://schemas.openxmlformats.org/officeDocument/2006/relationships/image" Target="../media/image46.jpeg"/><Relationship Id="rId2" Type="http://schemas.openxmlformats.org/officeDocument/2006/relationships/video" Target="https://player.vimeo.com/video/578332792?h=e3a878f85c&amp;app_id=122963" TargetMode="External"/><Relationship Id="rId1" Type="http://schemas.openxmlformats.org/officeDocument/2006/relationships/video" Target="https://player.vimeo.com/video/578332768?h=02ac91be3c&amp;app_id=122963" TargetMode="Externa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video" Target="https://player.vimeo.com/video/584113721?h=2e97b93bad&amp;app_id=122963" TargetMode="External"/><Relationship Id="rId7" Type="http://schemas.openxmlformats.org/officeDocument/2006/relationships/image" Target="../media/image49.jpeg"/><Relationship Id="rId2" Type="http://schemas.openxmlformats.org/officeDocument/2006/relationships/video" Target="https://player.vimeo.com/video/581516960?h=d2f05350f0&amp;app_id=122963" TargetMode="External"/><Relationship Id="rId1" Type="http://schemas.openxmlformats.org/officeDocument/2006/relationships/video" Target="https://player.vimeo.com/video/584113844?h=442bf540ab&amp;app_id=122963" TargetMode="Externa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2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video" Target="https://player.vimeo.com/video/581517313?h=5be28950da&amp;app_id=122963" TargetMode="External"/><Relationship Id="rId7" Type="http://schemas.openxmlformats.org/officeDocument/2006/relationships/image" Target="../media/image51.jpeg"/><Relationship Id="rId2" Type="http://schemas.openxmlformats.org/officeDocument/2006/relationships/video" Target="https://player.vimeo.com/video/581671839?h=19ae9b7e03&amp;app_id=122963" TargetMode="External"/><Relationship Id="rId1" Type="http://schemas.openxmlformats.org/officeDocument/2006/relationships/video" Target="https://player.vimeo.com/video/576653086?h=5455ac8de0&amp;app_id=122963" TargetMode="External"/><Relationship Id="rId6" Type="http://schemas.openxmlformats.org/officeDocument/2006/relationships/image" Target="../media/image50.jpeg"/><Relationship Id="rId5" Type="http://schemas.openxmlformats.org/officeDocument/2006/relationships/slideLayout" Target="../slideLayouts/slideLayout3.xml"/><Relationship Id="rId4" Type="http://schemas.openxmlformats.org/officeDocument/2006/relationships/video" Target="https://player.vimeo.com/video/581672410?h=cfb059eebb&amp;app_id=122963" TargetMode="External"/><Relationship Id="rId9"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3.xml"/><Relationship Id="rId1" Type="http://schemas.openxmlformats.org/officeDocument/2006/relationships/video" Target="https://player.vimeo.com/video/581451897?h=70546f23f1&amp;app_id=122963" TargetMode="External"/></Relationships>
</file>

<file path=ppt/slides/_rels/slide2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video" Target="https://player.vimeo.com/video/581517747?h=f75cf28200&amp;app_id=122963" TargetMode="External"/><Relationship Id="rId7" Type="http://schemas.openxmlformats.org/officeDocument/2006/relationships/image" Target="../media/image56.jpeg"/><Relationship Id="rId2" Type="http://schemas.openxmlformats.org/officeDocument/2006/relationships/video" Target="https://player.vimeo.com/video/576029073?h=a0938f74fc&amp;app_id=122963" TargetMode="External"/><Relationship Id="rId1" Type="http://schemas.openxmlformats.org/officeDocument/2006/relationships/video" Target="https://player.vimeo.com/video/648216343?h=d4c9d1626d&amp;app_id=122963" TargetMode="External"/><Relationship Id="rId6" Type="http://schemas.openxmlformats.org/officeDocument/2006/relationships/image" Target="../media/image55.jpeg"/><Relationship Id="rId5" Type="http://schemas.openxmlformats.org/officeDocument/2006/relationships/slideLayout" Target="../slideLayouts/slideLayout3.xml"/><Relationship Id="rId4" Type="http://schemas.openxmlformats.org/officeDocument/2006/relationships/video" Target="https://player.vimeo.com/video/584118050?h=5d69ddeae0&amp;app_id=122963" TargetMode="External"/><Relationship Id="rId9" Type="http://schemas.openxmlformats.org/officeDocument/2006/relationships/image" Target="../media/image58.jpeg"/></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video" Target="https://player.vimeo.com/video/584116133?h=cc6f6d268a&amp;app_id=122963" TargetMode="External"/><Relationship Id="rId7" Type="http://schemas.openxmlformats.org/officeDocument/2006/relationships/image" Target="../media/image60.jpeg"/><Relationship Id="rId2" Type="http://schemas.openxmlformats.org/officeDocument/2006/relationships/video" Target="https://player.vimeo.com/video/581516592?h=3ae2012e16&amp;app_id=122963" TargetMode="External"/><Relationship Id="rId1" Type="http://schemas.openxmlformats.org/officeDocument/2006/relationships/video" Target="https://player.vimeo.com/video/659222059?h=a60737828c&amp;app_id=122963" TargetMode="External"/><Relationship Id="rId6" Type="http://schemas.openxmlformats.org/officeDocument/2006/relationships/image" Target="../media/image59.jpeg"/><Relationship Id="rId5" Type="http://schemas.openxmlformats.org/officeDocument/2006/relationships/slideLayout" Target="../slideLayouts/slideLayout3.xml"/><Relationship Id="rId4" Type="http://schemas.openxmlformats.org/officeDocument/2006/relationships/video" Target="https://player.vimeo.com/video/581515886?h=9b889a1126&amp;app_id=122963" TargetMode="External"/><Relationship Id="rId9"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video" Target="https://player.vimeo.com/video/627879673?h=9d82badff9&amp;app_id=122963" TargetMode="External"/><Relationship Id="rId7" Type="http://schemas.openxmlformats.org/officeDocument/2006/relationships/image" Target="../media/image65.jpeg"/><Relationship Id="rId2" Type="http://schemas.openxmlformats.org/officeDocument/2006/relationships/video" Target="https://player.vimeo.com/video/587443031?h=a5ee8b2cda&amp;app_id=122963" TargetMode="External"/><Relationship Id="rId1" Type="http://schemas.openxmlformats.org/officeDocument/2006/relationships/video" Target="https://player.vimeo.com/video/587387408?h=41e682fc92&amp;app_id=122963" TargetMode="Externa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player.vimeo.com/video/584113768?h=df90b0a4c3&amp;app_id=122963" TargetMode="External"/></Relationships>
</file>

<file path=ppt/slides/_rels/slide3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player.vimeo.com/video/581516528?h=9945b4ddcb&amp;app_id=122963" TargetMode="External"/><Relationship Id="rId1" Type="http://schemas.openxmlformats.org/officeDocument/2006/relationships/video" Target="https://player.vimeo.com/video/608222622?h=7ba37a8aff&amp;app_id=122963" TargetMode="External"/><Relationship Id="rId5" Type="http://schemas.openxmlformats.org/officeDocument/2006/relationships/image" Target="../media/image67.jpeg"/><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video" Target="https://player.vimeo.com/video/581516808?h=9bb843237e&amp;app_id=122963" TargetMode="External"/><Relationship Id="rId7" Type="http://schemas.openxmlformats.org/officeDocument/2006/relationships/image" Target="../media/image69.jpeg"/><Relationship Id="rId2" Type="http://schemas.openxmlformats.org/officeDocument/2006/relationships/video" Target="https://player.vimeo.com/video/576029034?h=56b730ea6b&amp;app_id=122963" TargetMode="External"/><Relationship Id="rId1" Type="http://schemas.openxmlformats.org/officeDocument/2006/relationships/video" Target="https://player.vimeo.com/video/576029005?h=e6a3d743f2&amp;app_id=122963" TargetMode="External"/><Relationship Id="rId6" Type="http://schemas.openxmlformats.org/officeDocument/2006/relationships/image" Target="../media/image68.jpeg"/><Relationship Id="rId5" Type="http://schemas.openxmlformats.org/officeDocument/2006/relationships/slideLayout" Target="../slideLayouts/slideLayout3.xml"/><Relationship Id="rId4" Type="http://schemas.openxmlformats.org/officeDocument/2006/relationships/video" Target="https://player.vimeo.com/video/581671599?h=76e1b8c91f&amp;app_id=122963" TargetMode="External"/><Relationship Id="rId9"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3.xml"/><Relationship Id="rId1" Type="http://schemas.openxmlformats.org/officeDocument/2006/relationships/video" Target="https://player.vimeo.com/video/581671673?h=19a5a3b6f9&amp;app_id=122963"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video" Target="https://player.vimeo.com/video/581177197?h=751b62a7ec&amp;app_id=122963" TargetMode="External"/><Relationship Id="rId7" Type="http://schemas.openxmlformats.org/officeDocument/2006/relationships/image" Target="../media/image4.jpeg"/><Relationship Id="rId2" Type="http://schemas.openxmlformats.org/officeDocument/2006/relationships/video" Target="https://player.vimeo.com/video/581515698?h=45c62c8ffd&amp;app_id=122963" TargetMode="External"/><Relationship Id="rId1" Type="http://schemas.openxmlformats.org/officeDocument/2006/relationships/video" Target="https://player.vimeo.com/video/584113768?h=df90b0a4c3&amp;app_id=122963" TargetMode="External"/><Relationship Id="rId6" Type="http://schemas.openxmlformats.org/officeDocument/2006/relationships/image" Target="../media/image3.jpeg"/><Relationship Id="rId5" Type="http://schemas.openxmlformats.org/officeDocument/2006/relationships/slideLayout" Target="../slideLayouts/slideLayout3.xml"/><Relationship Id="rId4" Type="http://schemas.openxmlformats.org/officeDocument/2006/relationships/video" Target="https://player.vimeo.com/video/581176581?h=3ff3a5996b&amp;app_id=122963" TargetMode="Externa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video" Target="https://player.vimeo.com/video/609562455?h=a67185f5e8&amp;app_id=122963" TargetMode="External"/><Relationship Id="rId7" Type="http://schemas.openxmlformats.org/officeDocument/2006/relationships/image" Target="../media/image8.jpeg"/><Relationship Id="rId2" Type="http://schemas.openxmlformats.org/officeDocument/2006/relationships/video" Target="https://player.vimeo.com/video/590558652?h=427dd324b1&amp;app_id=122963" TargetMode="External"/><Relationship Id="rId1" Type="http://schemas.openxmlformats.org/officeDocument/2006/relationships/video" Target="https://player.vimeo.com/video/584113697?h=96c666b619&amp;app_id=122963" TargetMode="External"/><Relationship Id="rId6" Type="http://schemas.openxmlformats.org/officeDocument/2006/relationships/image" Target="../media/image7.jpeg"/><Relationship Id="rId5" Type="http://schemas.openxmlformats.org/officeDocument/2006/relationships/slideLayout" Target="../slideLayouts/slideLayout3.xml"/><Relationship Id="rId4" Type="http://schemas.openxmlformats.org/officeDocument/2006/relationships/video" Target="https://player.vimeo.com/video/608762535?h=a325f0ae24&amp;app_id=122963" TargetMode="Externa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7.xml"/><Relationship Id="rId7"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video" Target="https://player.vimeo.com/video/576652148?h=b40fa4f747&amp;app_id=122963" TargetMode="External"/><Relationship Id="rId7" Type="http://schemas.openxmlformats.org/officeDocument/2006/relationships/image" Target="../media/image12.jpeg"/><Relationship Id="rId2" Type="http://schemas.openxmlformats.org/officeDocument/2006/relationships/video" Target="https://player.vimeo.com/video/576652708?h=b60b84a22e&amp;app_id=122963" TargetMode="External"/><Relationship Id="rId1" Type="http://schemas.openxmlformats.org/officeDocument/2006/relationships/video" Target="https://player.vimeo.com/video/576652092?h=c073b20f6d&amp;app_id=122963" TargetMode="External"/><Relationship Id="rId6" Type="http://schemas.openxmlformats.org/officeDocument/2006/relationships/image" Target="../media/image11.jpeg"/><Relationship Id="rId5" Type="http://schemas.openxmlformats.org/officeDocument/2006/relationships/slideLayout" Target="../slideLayouts/slideLayout3.xml"/><Relationship Id="rId4" Type="http://schemas.openxmlformats.org/officeDocument/2006/relationships/video" Target="https://player.vimeo.com/video/581517403?h=2e829395b3&amp;app_id=122963" TargetMode="Externa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player.vimeo.com/video/584113748?h=040ce731b4&amp;app_id=1229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02F838-8757-4CE2-B2B2-926A5E7FC284}"/>
              </a:ext>
            </a:extLst>
          </p:cNvPr>
          <p:cNvSpPr>
            <a:spLocks noGrp="1"/>
          </p:cNvSpPr>
          <p:nvPr>
            <p:ph type="ctrTitle"/>
          </p:nvPr>
        </p:nvSpPr>
        <p:spPr>
          <a:xfrm>
            <a:off x="494413" y="883449"/>
            <a:ext cx="7772400" cy="1954028"/>
          </a:xfrm>
        </p:spPr>
        <p:txBody>
          <a:bodyPr>
            <a:normAutofit/>
          </a:bodyPr>
          <a:lstStyle/>
          <a:p>
            <a:r>
              <a:rPr lang="ja-JP" altLang="en-US" dirty="0">
                <a:latin typeface="メイリオ" panose="020B0604030504040204" pitchFamily="50" charset="-128"/>
                <a:ea typeface="メイリオ" panose="020B0604030504040204" pitchFamily="50" charset="-128"/>
              </a:rPr>
              <a:t>生物観察支援システム</a:t>
            </a:r>
            <a:r>
              <a:rPr lang="en-US" altLang="ja-JP" dirty="0">
                <a:latin typeface="メイリオ" panose="020B0604030504040204" pitchFamily="50" charset="-128"/>
                <a:ea typeface="メイリオ" panose="020B0604030504040204" pitchFamily="50" charset="-128"/>
              </a:rPr>
              <a:t>Ⅱ</a:t>
            </a:r>
            <a:br>
              <a:rPr lang="en-US" altLang="ja-JP"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（観察動画アーカイブ）</a:t>
            </a:r>
            <a:endParaRPr kumimoji="1" lang="ja-JP" altLang="en-US"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13B9004C-6032-46B2-AF85-E08D5AF29700}"/>
              </a:ext>
            </a:extLst>
          </p:cNvPr>
          <p:cNvSpPr>
            <a:spLocks noGrp="1"/>
          </p:cNvSpPr>
          <p:nvPr>
            <p:ph type="subTitle" idx="1"/>
          </p:nvPr>
        </p:nvSpPr>
        <p:spPr>
          <a:xfrm>
            <a:off x="3859619" y="5752189"/>
            <a:ext cx="5284381" cy="1015409"/>
          </a:xfrm>
        </p:spPr>
        <p:txBody>
          <a:bodyPr>
            <a:normAutofit fontScale="92500" lnSpcReduction="10000"/>
          </a:bodyPr>
          <a:lstStyle/>
          <a:p>
            <a:r>
              <a:rPr kumimoji="1" lang="ja-JP" altLang="en-US" sz="1900" dirty="0"/>
              <a:t>制作：　自然</a:t>
            </a:r>
            <a:r>
              <a:rPr kumimoji="1" lang="en-US" altLang="ja-JP" sz="1900" dirty="0"/>
              <a:t>ICT</a:t>
            </a:r>
            <a:r>
              <a:rPr kumimoji="1" lang="ja-JP" altLang="en-US" sz="1900" dirty="0"/>
              <a:t>教材プロジェクト＠</a:t>
            </a:r>
            <a:r>
              <a:rPr kumimoji="1" lang="en-US" altLang="ja-JP" sz="1900" dirty="0"/>
              <a:t>KYOKYO</a:t>
            </a:r>
          </a:p>
          <a:p>
            <a:r>
              <a:rPr kumimoji="1" lang="ja-JP" altLang="en-US" sz="1500" dirty="0"/>
              <a:t>　　　　　（京都教育大学教育研究改革・改善プロジェクト</a:t>
            </a:r>
            <a:endParaRPr kumimoji="1" lang="en-US" altLang="ja-JP" sz="1500" dirty="0"/>
          </a:p>
          <a:p>
            <a:r>
              <a:rPr kumimoji="1" lang="ja-JP" altLang="en-US" sz="1500" dirty="0"/>
              <a:t>　　　　　　代表者：今井健介）</a:t>
            </a:r>
          </a:p>
        </p:txBody>
      </p:sp>
      <p:sp>
        <p:nvSpPr>
          <p:cNvPr id="5" name="テキスト ボックス 4">
            <a:extLst>
              <a:ext uri="{FF2B5EF4-FFF2-40B4-BE49-F238E27FC236}">
                <a16:creationId xmlns:a16="http://schemas.microsoft.com/office/drawing/2014/main" id="{150DDFC0-80E8-4878-A10C-DC27B672DD96}"/>
              </a:ext>
            </a:extLst>
          </p:cNvPr>
          <p:cNvSpPr txBox="1"/>
          <p:nvPr/>
        </p:nvSpPr>
        <p:spPr>
          <a:xfrm>
            <a:off x="5672469" y="2837477"/>
            <a:ext cx="2817628" cy="461665"/>
          </a:xfrm>
          <a:prstGeom prst="rect">
            <a:avLst/>
          </a:prstGeom>
          <a:noFill/>
        </p:spPr>
        <p:txBody>
          <a:bodyPr wrap="square">
            <a:spAutoFit/>
          </a:bodyPr>
          <a:lstStyle/>
          <a:p>
            <a:r>
              <a:rPr lang="en-US" altLang="ja-JP" sz="2400" dirty="0">
                <a:latin typeface="+mn-ea"/>
              </a:rPr>
              <a:t>2021</a:t>
            </a:r>
            <a:r>
              <a:rPr lang="ja-JP" altLang="en-US" sz="2400" dirty="0">
                <a:latin typeface="+mn-ea"/>
              </a:rPr>
              <a:t>年度</a:t>
            </a:r>
            <a:r>
              <a:rPr lang="en-US" altLang="ja-JP" sz="2400" dirty="0">
                <a:latin typeface="+mn-ea"/>
              </a:rPr>
              <a:t>PPT</a:t>
            </a:r>
            <a:r>
              <a:rPr lang="ja-JP" altLang="en-US" sz="2400" dirty="0">
                <a:latin typeface="+mn-ea"/>
              </a:rPr>
              <a:t>版</a:t>
            </a:r>
          </a:p>
        </p:txBody>
      </p:sp>
      <p:pic>
        <p:nvPicPr>
          <p:cNvPr id="6" name="図 5" descr="ロゴ&#10;&#10;低い精度で自動的に生成された説明">
            <a:extLst>
              <a:ext uri="{FF2B5EF4-FFF2-40B4-BE49-F238E27FC236}">
                <a16:creationId xmlns:a16="http://schemas.microsoft.com/office/drawing/2014/main" id="{F054655C-3781-4860-BFA1-CF5861936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533" y="3714284"/>
            <a:ext cx="1630918" cy="1622763"/>
          </a:xfrm>
          <a:prstGeom prst="rect">
            <a:avLst/>
          </a:prstGeom>
        </p:spPr>
      </p:pic>
    </p:spTree>
    <p:extLst>
      <p:ext uri="{BB962C8B-B14F-4D97-AF65-F5344CB8AC3E}">
        <p14:creationId xmlns:p14="http://schemas.microsoft.com/office/powerpoint/2010/main" val="290699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dirty="0">
                <a:hlinkClick r:id="rId2" action="ppaction://hlinksldjump"/>
              </a:rPr>
              <a:t>ハナバチ類の観察動画</a:t>
            </a:r>
            <a:endParaRPr lang="en-US" altLang="ja-JP" dirty="0"/>
          </a:p>
          <a:p>
            <a:pPr marL="514350" indent="-514350">
              <a:lnSpc>
                <a:spcPct val="100000"/>
              </a:lnSpc>
              <a:spcBef>
                <a:spcPts val="1200"/>
              </a:spcBef>
              <a:buFont typeface="+mj-lt"/>
              <a:buAutoNum type="arabicPeriod"/>
            </a:pPr>
            <a:r>
              <a:rPr lang="ja-JP" altLang="en-US" dirty="0">
                <a:hlinkClick r:id="rId3" action="ppaction://hlinksldjump"/>
              </a:rPr>
              <a:t>アメンボ類の観察動画</a:t>
            </a:r>
            <a:endParaRPr lang="en-US" altLang="ja-JP" dirty="0"/>
          </a:p>
          <a:p>
            <a:pPr marL="514350" indent="-514350">
              <a:lnSpc>
                <a:spcPct val="100000"/>
              </a:lnSpc>
              <a:spcBef>
                <a:spcPts val="1200"/>
              </a:spcBef>
              <a:buFont typeface="+mj-lt"/>
              <a:buAutoNum type="arabicPeriod"/>
            </a:pPr>
            <a:r>
              <a:rPr lang="ja-JP" altLang="en-US" b="1" dirty="0">
                <a:hlinkClick r:id="rId4" action="ppaction://hlinksldjump"/>
              </a:rPr>
              <a:t>チョウ・ガ類の観察動画</a:t>
            </a:r>
            <a:endParaRPr lang="en-US" altLang="ja-JP" b="1" dirty="0"/>
          </a:p>
          <a:p>
            <a:pPr marL="514350" indent="-514350">
              <a:lnSpc>
                <a:spcPct val="100000"/>
              </a:lnSpc>
              <a:spcBef>
                <a:spcPts val="1200"/>
              </a:spcBef>
              <a:buFont typeface="+mj-lt"/>
              <a:buAutoNum type="arabicPeriod"/>
            </a:pPr>
            <a:r>
              <a:rPr lang="ja-JP" altLang="en-US" dirty="0">
                <a:hlinkClick r:id="rId5" action="ppaction://hlinksldjump"/>
              </a:rPr>
              <a:t>バッタ類の観察動画</a:t>
            </a:r>
            <a:endParaRPr lang="en-US" altLang="ja-JP" dirty="0"/>
          </a:p>
          <a:p>
            <a:pPr marL="514350" indent="-514350">
              <a:lnSpc>
                <a:spcPct val="100000"/>
              </a:lnSpc>
              <a:spcBef>
                <a:spcPts val="1200"/>
              </a:spcBef>
              <a:buFont typeface="+mj-lt"/>
              <a:buAutoNum type="arabicPeriod"/>
            </a:pPr>
            <a:r>
              <a:rPr lang="ja-JP" altLang="en-US" dirty="0">
                <a:hlinkClick r:id="rId6" action="ppaction://hlinksldjump"/>
              </a:rPr>
              <a:t>トンボ類の観察動画</a:t>
            </a:r>
            <a:endParaRPr lang="en-US" altLang="ja-JP" dirty="0"/>
          </a:p>
          <a:p>
            <a:pPr marL="514350" indent="-514350">
              <a:lnSpc>
                <a:spcPct val="100000"/>
              </a:lnSpc>
              <a:spcBef>
                <a:spcPts val="1200"/>
              </a:spcBef>
              <a:buFont typeface="+mj-lt"/>
              <a:buAutoNum type="arabicPeriod"/>
            </a:pPr>
            <a:r>
              <a:rPr lang="ja-JP" altLang="en-US" dirty="0">
                <a:hlinkClick r:id="rId7" action="ppaction://hlinksldjump"/>
              </a:rPr>
              <a:t>カマキリ類の観察動画</a:t>
            </a:r>
            <a:endParaRPr lang="en-US" altLang="ja-JP" dirty="0"/>
          </a:p>
          <a:p>
            <a:pPr marL="514350" indent="-514350">
              <a:lnSpc>
                <a:spcPct val="100000"/>
              </a:lnSpc>
              <a:spcBef>
                <a:spcPts val="1200"/>
              </a:spcBef>
              <a:buFont typeface="+mj-lt"/>
              <a:buAutoNum type="arabicPeriod"/>
            </a:pPr>
            <a:r>
              <a:rPr lang="ja-JP" altLang="en-US" dirty="0">
                <a:hlinkClick r:id="rId8" action="ppaction://hlinksldjump"/>
              </a:rPr>
              <a:t>コウチュウ類の観察動画</a:t>
            </a:r>
            <a:endParaRPr lang="en-US" altLang="ja-JP" dirty="0"/>
          </a:p>
          <a:p>
            <a:pPr marL="514350" indent="-514350">
              <a:lnSpc>
                <a:spcPct val="100000"/>
              </a:lnSpc>
              <a:spcBef>
                <a:spcPts val="1200"/>
              </a:spcBef>
              <a:buFont typeface="+mj-lt"/>
              <a:buAutoNum type="arabicPeriod"/>
            </a:pPr>
            <a:r>
              <a:rPr lang="ja-JP" altLang="en-US" dirty="0">
                <a:hlinkClick r:id="rId9" action="ppaction://hlinksldjump"/>
              </a:rPr>
              <a:t>アリ類・アブラムシ類の観察動画</a:t>
            </a:r>
            <a:endParaRPr lang="en-US" altLang="ja-JP" dirty="0"/>
          </a:p>
          <a:p>
            <a:pPr marL="514350" indent="-514350">
              <a:lnSpc>
                <a:spcPct val="100000"/>
              </a:lnSpc>
              <a:spcBef>
                <a:spcPts val="1200"/>
              </a:spcBef>
              <a:buFont typeface="+mj-lt"/>
              <a:buAutoNum type="arabicPeriod"/>
            </a:pPr>
            <a:r>
              <a:rPr lang="ja-JP" altLang="en-US" dirty="0">
                <a:hlinkClick r:id="rId10" action="ppaction://hlinksldjump"/>
              </a:rPr>
              <a:t>その他の昆虫・小動物の観察動画</a:t>
            </a:r>
            <a:endParaRPr lang="ja-JP" altLang="en-US" dirty="0"/>
          </a:p>
        </p:txBody>
      </p:sp>
    </p:spTree>
    <p:extLst>
      <p:ext uri="{BB962C8B-B14F-4D97-AF65-F5344CB8AC3E}">
        <p14:creationId xmlns:p14="http://schemas.microsoft.com/office/powerpoint/2010/main" val="315580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FBFBA2C5-0026-4A3E-97A0-25F8E92521AC}"/>
              </a:ext>
            </a:extLst>
          </p:cNvPr>
          <p:cNvSpPr>
            <a:spLocks noGrp="1"/>
          </p:cNvSpPr>
          <p:nvPr>
            <p:ph type="body" sz="quarter" idx="21"/>
          </p:nvPr>
        </p:nvSpPr>
        <p:spPr/>
        <p:txBody>
          <a:bodyPr/>
          <a:lstStyle/>
          <a:p>
            <a:r>
              <a:rPr lang="ja-JP" altLang="en-US" sz="1200" b="1" dirty="0"/>
              <a:t>キチョウの追尾飛行</a:t>
            </a:r>
          </a:p>
          <a:p>
            <a:r>
              <a:rPr lang="ja-JP" altLang="en-US" sz="1200" dirty="0"/>
              <a:t>キチョウ（キタキチョウ）のオスとメスが追いかけっこしているのを、</a:t>
            </a:r>
            <a:r>
              <a:rPr lang="en-US" altLang="ja-JP" sz="1200" dirty="0"/>
              <a:t>8</a:t>
            </a:r>
            <a:r>
              <a:rPr lang="ja-JP" altLang="en-US" sz="1200" dirty="0"/>
              <a:t>倍スローで撮影してじっくり観察しました。</a:t>
            </a:r>
          </a:p>
          <a:p>
            <a:endParaRPr kumimoji="1" lang="ja-JP" altLang="en-US" dirty="0"/>
          </a:p>
        </p:txBody>
      </p:sp>
      <p:sp>
        <p:nvSpPr>
          <p:cNvPr id="7" name="テキスト プレースホルダー 6">
            <a:extLst>
              <a:ext uri="{FF2B5EF4-FFF2-40B4-BE49-F238E27FC236}">
                <a16:creationId xmlns:a16="http://schemas.microsoft.com/office/drawing/2014/main" id="{B80B21BE-488E-40A7-9373-02FB35C5362B}"/>
              </a:ext>
            </a:extLst>
          </p:cNvPr>
          <p:cNvSpPr>
            <a:spLocks noGrp="1"/>
          </p:cNvSpPr>
          <p:nvPr>
            <p:ph type="body" sz="quarter" idx="22"/>
          </p:nvPr>
        </p:nvSpPr>
        <p:spPr/>
        <p:txBody>
          <a:bodyPr/>
          <a:lstStyle/>
          <a:p>
            <a:r>
              <a:rPr lang="ja-JP" altLang="en-US" sz="1200" b="1" dirty="0"/>
              <a:t>モンシロチョウの離着陸・急旋回</a:t>
            </a:r>
          </a:p>
          <a:p>
            <a:r>
              <a:rPr lang="ja-JP" altLang="en-US" sz="1200" dirty="0"/>
              <a:t>モンシロチョウのメスが花を訪れて、立ち去る様子です。ごくごくあたりまえに目にする光景ですが、</a:t>
            </a:r>
            <a:r>
              <a:rPr lang="en-US" altLang="ja-JP" sz="1200" dirty="0"/>
              <a:t>32</a:t>
            </a:r>
            <a:r>
              <a:rPr lang="ja-JP" altLang="en-US" sz="1200" dirty="0"/>
              <a:t>倍速で観察すると ･･･</a:t>
            </a:r>
          </a:p>
          <a:p>
            <a:endParaRPr kumimoji="1" lang="ja-JP" altLang="en-US" dirty="0"/>
          </a:p>
        </p:txBody>
      </p:sp>
      <p:sp>
        <p:nvSpPr>
          <p:cNvPr id="8" name="テキスト プレースホルダー 7">
            <a:extLst>
              <a:ext uri="{FF2B5EF4-FFF2-40B4-BE49-F238E27FC236}">
                <a16:creationId xmlns:a16="http://schemas.microsoft.com/office/drawing/2014/main" id="{3E64F7F3-AEE2-474B-88B8-39E7E301F773}"/>
              </a:ext>
            </a:extLst>
          </p:cNvPr>
          <p:cNvSpPr>
            <a:spLocks noGrp="1"/>
          </p:cNvSpPr>
          <p:nvPr>
            <p:ph type="body" sz="quarter" idx="23"/>
          </p:nvPr>
        </p:nvSpPr>
        <p:spPr/>
        <p:txBody>
          <a:bodyPr/>
          <a:lstStyle/>
          <a:p>
            <a:r>
              <a:rPr lang="ja-JP" altLang="en-US" sz="1200" b="1" dirty="0"/>
              <a:t>草むらの中を飛ぶモンシロチョウ</a:t>
            </a:r>
          </a:p>
          <a:p>
            <a:r>
              <a:rPr lang="ja-JP" altLang="en-US" sz="1200" dirty="0"/>
              <a:t>草むらの中を飛ぶモンシロチョウを、</a:t>
            </a:r>
            <a:r>
              <a:rPr lang="en-US" altLang="ja-JP" sz="1200" dirty="0"/>
              <a:t>16</a:t>
            </a:r>
            <a:r>
              <a:rPr lang="ja-JP" altLang="en-US" sz="1200" dirty="0"/>
              <a:t>倍スロー撮影して観察しました。旋回、上昇下降、かっ空などを駆使して自在に飛び回っています。</a:t>
            </a:r>
          </a:p>
          <a:p>
            <a:endParaRPr kumimoji="1" lang="ja-JP" altLang="en-US" dirty="0"/>
          </a:p>
        </p:txBody>
      </p:sp>
      <p:sp>
        <p:nvSpPr>
          <p:cNvPr id="9" name="テキスト プレースホルダー 8">
            <a:extLst>
              <a:ext uri="{FF2B5EF4-FFF2-40B4-BE49-F238E27FC236}">
                <a16:creationId xmlns:a16="http://schemas.microsoft.com/office/drawing/2014/main" id="{BF6A9E1F-C9B6-4441-878B-24DE50C2B59D}"/>
              </a:ext>
            </a:extLst>
          </p:cNvPr>
          <p:cNvSpPr>
            <a:spLocks noGrp="1"/>
          </p:cNvSpPr>
          <p:nvPr>
            <p:ph type="body" sz="quarter" idx="24"/>
          </p:nvPr>
        </p:nvSpPr>
        <p:spPr/>
        <p:txBody>
          <a:bodyPr/>
          <a:lstStyle/>
          <a:p>
            <a:r>
              <a:rPr lang="ja-JP" altLang="en-US" sz="1200" b="1" dirty="0"/>
              <a:t>ヤマトシジミの飛翔</a:t>
            </a:r>
          </a:p>
          <a:p>
            <a:r>
              <a:rPr lang="ja-JP" altLang="en-US" sz="1200" dirty="0"/>
              <a:t>小さなシジミチョウが離陸するところを、</a:t>
            </a:r>
            <a:r>
              <a:rPr lang="en-US" altLang="ja-JP" sz="1200" dirty="0"/>
              <a:t>32</a:t>
            </a:r>
            <a:r>
              <a:rPr lang="ja-JP" altLang="en-US" sz="1200" dirty="0"/>
              <a:t>倍速で捉えました。 はねを閉じるときの動きとと開くときの動きを比較してみましょう。</a:t>
            </a:r>
          </a:p>
          <a:p>
            <a:endParaRPr kumimoji="1" lang="ja-JP" altLang="en-US" dirty="0"/>
          </a:p>
        </p:txBody>
      </p:sp>
      <p:pic>
        <p:nvPicPr>
          <p:cNvPr id="10" name="オンライン メディア 3" title="キチョウの追尾飛行">
            <a:hlinkClick r:id="" action="ppaction://media"/>
            <a:extLst>
              <a:ext uri="{FF2B5EF4-FFF2-40B4-BE49-F238E27FC236}">
                <a16:creationId xmlns:a16="http://schemas.microsoft.com/office/drawing/2014/main" id="{12AC4194-7610-42D4-8E40-AB72FFC265D7}"/>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4" title="モンシロチョウの離着陸と急旋回">
            <a:hlinkClick r:id="" action="ppaction://media"/>
            <a:extLst>
              <a:ext uri="{FF2B5EF4-FFF2-40B4-BE49-F238E27FC236}">
                <a16:creationId xmlns:a16="http://schemas.microsoft.com/office/drawing/2014/main" id="{1A3F9B5A-6A02-4601-A61A-01FB7D1EF24A}"/>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5" title="草むらの中を飛ぶモンシロチョウ">
            <a:hlinkClick r:id="" action="ppaction://media"/>
            <a:extLst>
              <a:ext uri="{FF2B5EF4-FFF2-40B4-BE49-F238E27FC236}">
                <a16:creationId xmlns:a16="http://schemas.microsoft.com/office/drawing/2014/main" id="{D1D18340-7A91-41E6-97CB-65ABBB66CB56}"/>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6" title="ヤマトシジミの飛翔">
            <a:hlinkClick r:id="" action="ppaction://media"/>
            <a:extLst>
              <a:ext uri="{FF2B5EF4-FFF2-40B4-BE49-F238E27FC236}">
                <a16:creationId xmlns:a16="http://schemas.microsoft.com/office/drawing/2014/main" id="{989C7030-4505-4F69-B284-E92EDE0DB30D}"/>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Tree>
    <p:extLst>
      <p:ext uri="{BB962C8B-B14F-4D97-AF65-F5344CB8AC3E}">
        <p14:creationId xmlns:p14="http://schemas.microsoft.com/office/powerpoint/2010/main" val="21150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6BC248A2-6538-429E-8ADF-B6692173E536}"/>
              </a:ext>
            </a:extLst>
          </p:cNvPr>
          <p:cNvSpPr>
            <a:spLocks noGrp="1"/>
          </p:cNvSpPr>
          <p:nvPr>
            <p:ph type="body" sz="quarter" idx="21"/>
          </p:nvPr>
        </p:nvSpPr>
        <p:spPr/>
        <p:txBody>
          <a:bodyPr/>
          <a:lstStyle/>
          <a:p>
            <a:r>
              <a:rPr lang="ja-JP" altLang="en-US" sz="1200" b="1" dirty="0"/>
              <a:t>ツバメシジミの産卵と離陸</a:t>
            </a:r>
          </a:p>
          <a:p>
            <a:r>
              <a:rPr lang="ja-JP" altLang="en-US" sz="1200" dirty="0"/>
              <a:t>ツバメシジミはマメ科植物の花に産卵します。シロツメクサへの産卵と離陸をハイスピード撮影して観察しました。</a:t>
            </a:r>
          </a:p>
          <a:p>
            <a:endParaRPr kumimoji="1" lang="ja-JP" altLang="en-US" dirty="0"/>
          </a:p>
        </p:txBody>
      </p:sp>
      <p:pic>
        <p:nvPicPr>
          <p:cNvPr id="10" name="オンライン メディア 3" title="ツバメシジミの産卵と離陸">
            <a:hlinkClick r:id="" action="ppaction://media"/>
            <a:extLst>
              <a:ext uri="{FF2B5EF4-FFF2-40B4-BE49-F238E27FC236}">
                <a16:creationId xmlns:a16="http://schemas.microsoft.com/office/drawing/2014/main" id="{12B52B6D-6505-4C11-B84B-74C0973A0AB0}"/>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4" title="ツバメシジミの交尾">
            <a:hlinkClick r:id="" action="ppaction://media"/>
            <a:extLst>
              <a:ext uri="{FF2B5EF4-FFF2-40B4-BE49-F238E27FC236}">
                <a16:creationId xmlns:a16="http://schemas.microsoft.com/office/drawing/2014/main" id="{25E3ECE2-0BDA-48EC-8874-32844C38B22C}"/>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5" title="アオスジアゲハの飛行">
            <a:hlinkClick r:id="" action="ppaction://media"/>
            <a:extLst>
              <a:ext uri="{FF2B5EF4-FFF2-40B4-BE49-F238E27FC236}">
                <a16:creationId xmlns:a16="http://schemas.microsoft.com/office/drawing/2014/main" id="{88D13B89-E56B-4703-B0E3-FF04AF81D9DC}"/>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6" title="テングチョウの成虫など">
            <a:hlinkClick r:id="" action="ppaction://media"/>
            <a:extLst>
              <a:ext uri="{FF2B5EF4-FFF2-40B4-BE49-F238E27FC236}">
                <a16:creationId xmlns:a16="http://schemas.microsoft.com/office/drawing/2014/main" id="{E4C48F0B-683D-4AB4-9551-755DC26719A2}"/>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
        <p:nvSpPr>
          <p:cNvPr id="14" name="テキスト プレースホルダー 13">
            <a:extLst>
              <a:ext uri="{FF2B5EF4-FFF2-40B4-BE49-F238E27FC236}">
                <a16:creationId xmlns:a16="http://schemas.microsoft.com/office/drawing/2014/main" id="{36ABA62E-1BFB-41C0-B763-9217A898B064}"/>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t>ツバメシジミの交尾 </a:t>
            </a:r>
          </a:p>
          <a:p>
            <a:r>
              <a:rPr lang="ja-JP" altLang="en-US" sz="1200" dirty="0"/>
              <a:t>小さなツバメシジミのオスとメスが、ペアになって交尾しています。はねに、ツバメのような尻尾があるので「ツバメ」シジミと呼ばれています。</a:t>
            </a:r>
          </a:p>
        </p:txBody>
      </p:sp>
      <p:sp>
        <p:nvSpPr>
          <p:cNvPr id="15" name="テキスト プレースホルダー 14">
            <a:extLst>
              <a:ext uri="{FF2B5EF4-FFF2-40B4-BE49-F238E27FC236}">
                <a16:creationId xmlns:a16="http://schemas.microsoft.com/office/drawing/2014/main" id="{AED8D661-65F9-47A4-BB4A-CB9B64B1B3FF}"/>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t>アオスジアゲハの飛行</a:t>
            </a:r>
          </a:p>
          <a:p>
            <a:r>
              <a:rPr lang="ja-JP" altLang="en-US" sz="1200" dirty="0"/>
              <a:t>素早く飛ぶアオスジアゲハが、訪花したところを</a:t>
            </a:r>
            <a:r>
              <a:rPr lang="en-US" altLang="ja-JP" sz="1200" dirty="0"/>
              <a:t>32</a:t>
            </a:r>
            <a:r>
              <a:rPr lang="ja-JP" altLang="en-US" sz="1200" dirty="0"/>
              <a:t>倍速で捉えました。 蜜の多いヤブガラシの花がお気に入りのようです。</a:t>
            </a:r>
          </a:p>
        </p:txBody>
      </p:sp>
      <p:sp>
        <p:nvSpPr>
          <p:cNvPr id="16" name="Rectangle 6">
            <a:extLst>
              <a:ext uri="{FF2B5EF4-FFF2-40B4-BE49-F238E27FC236}">
                <a16:creationId xmlns:a16="http://schemas.microsoft.com/office/drawing/2014/main" id="{26A371FC-FFF6-4FBD-942F-35A90585C810}"/>
              </a:ext>
            </a:extLst>
          </p:cNvPr>
          <p:cNvSpPr>
            <a:spLocks noGrp="1" noChangeArrowheads="1"/>
          </p:cNvSpPr>
          <p:nvPr>
            <p:ph type="body" sz="quarter" idx="24"/>
          </p:nvPr>
        </p:nvSpPr>
        <p:spPr bwMode="auto">
          <a:xfrm>
            <a:off x="4879975" y="5995988"/>
            <a:ext cx="41989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chemeClr val="tx1"/>
                </a:solidFill>
                <a:effectLst/>
                <a:latin typeface="Arial" panose="020B0604020202020204" pitchFamily="34" charset="0"/>
              </a:rPr>
              <a:t>テングチョウの成虫など</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Arial" panose="020B0604020202020204" pitchFamily="34" charset="0"/>
              </a:rPr>
              <a:t>エノキの葉の上でテングチョウが何かを吸っていたので観察しました。よく見ると、他の昆虫も一緒にいるのがわかりました。</a:t>
            </a:r>
          </a:p>
        </p:txBody>
      </p:sp>
    </p:spTree>
    <p:extLst>
      <p:ext uri="{BB962C8B-B14F-4D97-AF65-F5344CB8AC3E}">
        <p14:creationId xmlns:p14="http://schemas.microsoft.com/office/powerpoint/2010/main" val="10730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オンライン メディア 1" title="蜜をすうキマダラセセリ">
            <a:hlinkClick r:id="" action="ppaction://media"/>
            <a:extLst>
              <a:ext uri="{FF2B5EF4-FFF2-40B4-BE49-F238E27FC236}">
                <a16:creationId xmlns:a16="http://schemas.microsoft.com/office/drawing/2014/main" id="{B6ECDA18-4EBE-4CB3-BCF4-5C9D53F6FF45}"/>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2" title="オオスカシバの訪花行動">
            <a:hlinkClick r:id="" action="ppaction://media"/>
            <a:extLst>
              <a:ext uri="{FF2B5EF4-FFF2-40B4-BE49-F238E27FC236}">
                <a16:creationId xmlns:a16="http://schemas.microsoft.com/office/drawing/2014/main" id="{FE0B94AA-0D7A-4A4B-8483-D2D63592757E}"/>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3" title="アベリアの蜜を吸うホウジャク">
            <a:hlinkClick r:id="" action="ppaction://media"/>
            <a:extLst>
              <a:ext uri="{FF2B5EF4-FFF2-40B4-BE49-F238E27FC236}">
                <a16:creationId xmlns:a16="http://schemas.microsoft.com/office/drawing/2014/main" id="{91027661-AC5E-403A-97A9-2826D74285DA}"/>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4" title="アゲハチョウの産卵">
            <a:hlinkClick r:id="" action="ppaction://media"/>
            <a:extLst>
              <a:ext uri="{FF2B5EF4-FFF2-40B4-BE49-F238E27FC236}">
                <a16:creationId xmlns:a16="http://schemas.microsoft.com/office/drawing/2014/main" id="{7B2A1675-15D9-4364-838A-2AE293196E56}"/>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
        <p:nvSpPr>
          <p:cNvPr id="14" name="テキスト プレースホルダー 13">
            <a:extLst>
              <a:ext uri="{FF2B5EF4-FFF2-40B4-BE49-F238E27FC236}">
                <a16:creationId xmlns:a16="http://schemas.microsoft.com/office/drawing/2014/main" id="{DC964D10-5312-4264-87C0-63C36CEAE1E4}"/>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t>蜜を吸うキマダラセセリ</a:t>
            </a:r>
          </a:p>
          <a:p>
            <a:r>
              <a:rPr lang="ja-JP" altLang="en-US" sz="1200" dirty="0"/>
              <a:t>ニンジンボクにやってきたのを観察しました。胴体が太くて、よくガと間違えられますが、セセリチョウ科のチョウの仲間です。</a:t>
            </a:r>
          </a:p>
        </p:txBody>
      </p:sp>
      <p:sp>
        <p:nvSpPr>
          <p:cNvPr id="15" name="テキスト プレースホルダー 14">
            <a:extLst>
              <a:ext uri="{FF2B5EF4-FFF2-40B4-BE49-F238E27FC236}">
                <a16:creationId xmlns:a16="http://schemas.microsoft.com/office/drawing/2014/main" id="{023951C2-7B00-4740-A95B-19D982F23746}"/>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t>オオスカシバの訪花行動</a:t>
            </a:r>
          </a:p>
          <a:p>
            <a:r>
              <a:rPr lang="ja-JP" altLang="en-US" sz="1200" dirty="0"/>
              <a:t>透明な翅を持つ、スズメガの一種です。 ハチドリのように、アベリアの花から花へと飛び回り、口を伸ばして蜜を吸おうとします。</a:t>
            </a:r>
          </a:p>
        </p:txBody>
      </p:sp>
      <p:sp>
        <p:nvSpPr>
          <p:cNvPr id="16" name="テキスト プレースホルダー 15">
            <a:extLst>
              <a:ext uri="{FF2B5EF4-FFF2-40B4-BE49-F238E27FC236}">
                <a16:creationId xmlns:a16="http://schemas.microsoft.com/office/drawing/2014/main" id="{329726AC-CBCB-4CF4-B5F0-D2A832ECD46E}"/>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t>アベリアの蜜を吸うホウジャク</a:t>
            </a:r>
          </a:p>
          <a:p>
            <a:r>
              <a:rPr lang="ja-JP" altLang="en-US" sz="1200" dirty="0"/>
              <a:t>スズメガ科のホウジャクのなかまがアベリアの生け垣にやってきたのを、</a:t>
            </a:r>
            <a:r>
              <a:rPr lang="en-US" altLang="ja-JP" sz="1200" dirty="0"/>
              <a:t>8</a:t>
            </a:r>
            <a:r>
              <a:rPr lang="ja-JP" altLang="en-US" sz="1200" dirty="0"/>
              <a:t>倍スローモーションで撮影して観察しました。</a:t>
            </a:r>
          </a:p>
        </p:txBody>
      </p:sp>
      <p:sp>
        <p:nvSpPr>
          <p:cNvPr id="17" name="テキスト プレースホルダー 16">
            <a:extLst>
              <a:ext uri="{FF2B5EF4-FFF2-40B4-BE49-F238E27FC236}">
                <a16:creationId xmlns:a16="http://schemas.microsoft.com/office/drawing/2014/main" id="{A9EDB55F-1454-4F4A-A83A-4752253A5991}"/>
              </a:ext>
            </a:extLst>
          </p:cNvPr>
          <p:cNvSpPr txBox="1">
            <a:spLocks noGrp="1"/>
          </p:cNvSpPr>
          <p:nvPr>
            <p:ph type="body" sz="quarter" idx="24"/>
          </p:nvPr>
        </p:nvSpPr>
        <p:spPr>
          <a:xfrm>
            <a:off x="4879975" y="5995988"/>
            <a:ext cx="4198938" cy="720725"/>
          </a:xfrm>
          <a:prstGeom prst="rect">
            <a:avLst/>
          </a:prstGeom>
          <a:noFill/>
        </p:spPr>
        <p:txBody>
          <a:bodyPr wrap="square">
            <a:spAutoFit/>
          </a:bodyPr>
          <a:lstStyle/>
          <a:p>
            <a:r>
              <a:rPr lang="ja-JP" altLang="en-US" sz="1200" b="1" dirty="0"/>
              <a:t>アゲハチョウの産卵</a:t>
            </a:r>
          </a:p>
          <a:p>
            <a:r>
              <a:rPr lang="ja-JP" altLang="en-US" sz="1200" dirty="0"/>
              <a:t>アゲハチョウのメスは植物の周りをゆっくり飛んで、幼虫のえさを探して、産卵します。ハイスピード動画で観察しました。</a:t>
            </a:r>
          </a:p>
        </p:txBody>
      </p:sp>
    </p:spTree>
    <p:extLst>
      <p:ext uri="{BB962C8B-B14F-4D97-AF65-F5344CB8AC3E}">
        <p14:creationId xmlns:p14="http://schemas.microsoft.com/office/powerpoint/2010/main" val="15128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オンライン メディア 1" title="アゲハチョウの幼虫の口">
            <a:hlinkClick r:id="" action="ppaction://media"/>
            <a:extLst>
              <a:ext uri="{FF2B5EF4-FFF2-40B4-BE49-F238E27FC236}">
                <a16:creationId xmlns:a16="http://schemas.microsoft.com/office/drawing/2014/main" id="{9C06B77E-EC2F-4882-AE39-747ABB0330E9}"/>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2" title="アゲハ幼虫の足の動き">
            <a:hlinkClick r:id="" action="ppaction://media"/>
            <a:extLst>
              <a:ext uri="{FF2B5EF4-FFF2-40B4-BE49-F238E27FC236}">
                <a16:creationId xmlns:a16="http://schemas.microsoft.com/office/drawing/2014/main" id="{81A08504-5127-447D-99BA-1A726F824E80}"/>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3" title="アゲハ幼虫の頭振り行動">
            <a:hlinkClick r:id="" action="ppaction://media"/>
            <a:extLst>
              <a:ext uri="{FF2B5EF4-FFF2-40B4-BE49-F238E27FC236}">
                <a16:creationId xmlns:a16="http://schemas.microsoft.com/office/drawing/2014/main" id="{CC1E4068-4A67-4C27-9EFB-4593ABFA420F}"/>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4" name="オンライン メディア 4" title="アゲハチョウの幼虫の心ぞうの動き">
            <a:hlinkClick r:id="" action="ppaction://media"/>
            <a:extLst>
              <a:ext uri="{FF2B5EF4-FFF2-40B4-BE49-F238E27FC236}">
                <a16:creationId xmlns:a16="http://schemas.microsoft.com/office/drawing/2014/main" id="{FE0623C7-BEB8-466F-8F93-EE0E72AD081D}"/>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
        <p:nvSpPr>
          <p:cNvPr id="15" name="テキスト プレースホルダー 14">
            <a:extLst>
              <a:ext uri="{FF2B5EF4-FFF2-40B4-BE49-F238E27FC236}">
                <a16:creationId xmlns:a16="http://schemas.microsoft.com/office/drawing/2014/main" id="{B6B65F53-F05C-4DB9-BD74-448636EF926A}"/>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t>アゲハチョウの幼虫の口 </a:t>
            </a:r>
          </a:p>
          <a:p>
            <a:r>
              <a:rPr lang="ja-JP" altLang="en-US" sz="1200" dirty="0"/>
              <a:t>チョウの幼虫は、どんな口で、どのように葉を食べるのでしょうか。ハイスピード撮影で観察しました。</a:t>
            </a:r>
          </a:p>
        </p:txBody>
      </p:sp>
      <p:sp>
        <p:nvSpPr>
          <p:cNvPr id="16" name="テキスト プレースホルダー 15">
            <a:extLst>
              <a:ext uri="{FF2B5EF4-FFF2-40B4-BE49-F238E27FC236}">
                <a16:creationId xmlns:a16="http://schemas.microsoft.com/office/drawing/2014/main" id="{BF22A2F3-9423-4E3B-BB8E-9FC691912513}"/>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t>アゲハチョウの幼虫の足の動き</a:t>
            </a:r>
          </a:p>
          <a:p>
            <a:r>
              <a:rPr lang="ja-JP" altLang="en-US" sz="1200" dirty="0"/>
              <a:t>チョウの幼虫は</a:t>
            </a:r>
            <a:r>
              <a:rPr lang="en-US" altLang="ja-JP" sz="1200" dirty="0"/>
              <a:t>6</a:t>
            </a:r>
            <a:r>
              <a:rPr lang="ja-JP" altLang="en-US" sz="1200" dirty="0"/>
              <a:t>本の足に加えて、吸ばんのような足を持っています。側面から「腹脚」と「尾脚」の動きを観察しました。</a:t>
            </a:r>
          </a:p>
        </p:txBody>
      </p:sp>
      <p:sp>
        <p:nvSpPr>
          <p:cNvPr id="17" name="テキスト プレースホルダー 16">
            <a:extLst>
              <a:ext uri="{FF2B5EF4-FFF2-40B4-BE49-F238E27FC236}">
                <a16:creationId xmlns:a16="http://schemas.microsoft.com/office/drawing/2014/main" id="{F752C58C-069C-49CA-897B-5949A4A29C78}"/>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t>アゲハチョウ幼虫の頭振り行動</a:t>
            </a:r>
          </a:p>
          <a:p>
            <a:r>
              <a:rPr lang="ja-JP" altLang="en-US" sz="1200" dirty="0"/>
              <a:t>アゲハチョウの幼虫は、頭を振りながら歩くことが多いです。何をしているのか、ハイスピード動画で観察しました。</a:t>
            </a:r>
          </a:p>
        </p:txBody>
      </p:sp>
      <p:sp>
        <p:nvSpPr>
          <p:cNvPr id="18" name="テキスト プレースホルダー 17">
            <a:extLst>
              <a:ext uri="{FF2B5EF4-FFF2-40B4-BE49-F238E27FC236}">
                <a16:creationId xmlns:a16="http://schemas.microsoft.com/office/drawing/2014/main" id="{C1EC977E-3E85-4445-AD72-8DAC0EF69411}"/>
              </a:ext>
            </a:extLst>
          </p:cNvPr>
          <p:cNvSpPr txBox="1">
            <a:spLocks noGrp="1"/>
          </p:cNvSpPr>
          <p:nvPr>
            <p:ph type="body" sz="quarter" idx="24"/>
          </p:nvPr>
        </p:nvSpPr>
        <p:spPr>
          <a:xfrm>
            <a:off x="4879975" y="5995988"/>
            <a:ext cx="4198938" cy="720725"/>
          </a:xfrm>
          <a:prstGeom prst="rect">
            <a:avLst/>
          </a:prstGeom>
          <a:noFill/>
        </p:spPr>
        <p:txBody>
          <a:bodyPr wrap="square">
            <a:spAutoFit/>
          </a:bodyPr>
          <a:lstStyle/>
          <a:p>
            <a:r>
              <a:rPr lang="ja-JP" altLang="en-US" sz="1200" b="1" dirty="0"/>
              <a:t>アゲハチョウの心ぞうの動き</a:t>
            </a:r>
          </a:p>
          <a:p>
            <a:r>
              <a:rPr lang="ja-JP" altLang="en-US" sz="1200" dirty="0"/>
              <a:t>ナミアゲハ（アゲハチョウ）幼虫の「心ぞう」の動きを観察します。 昆虫の心ぞうは背中にあって、とても細長い形をしています。</a:t>
            </a:r>
          </a:p>
        </p:txBody>
      </p:sp>
    </p:spTree>
    <p:extLst>
      <p:ext uri="{BB962C8B-B14F-4D97-AF65-F5344CB8AC3E}">
        <p14:creationId xmlns:p14="http://schemas.microsoft.com/office/powerpoint/2010/main" val="30578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4"/>
                                        </p:tgtEl>
                                      </p:cBhvr>
                                    </p:cmd>
                                  </p:childTnLst>
                                </p:cTn>
                              </p:par>
                            </p:childTnLst>
                          </p:cTn>
                        </p:par>
                      </p:childTnLst>
                    </p:cTn>
                  </p:par>
                </p:childTnLst>
              </p:cTn>
              <p:nextCondLst>
                <p:cond evt="onClick" delay="0">
                  <p:tgtEl>
                    <p:spTgt spid="14"/>
                  </p:tgtEl>
                </p:cond>
              </p:nextCondLst>
            </p:seq>
            <p:video>
              <p:cMediaNode vol="80000">
                <p:cTn id="42" fill="hold" display="0">
                  <p:stCondLst>
                    <p:cond delay="indefinite"/>
                  </p:stCondLst>
                </p:cTn>
                <p:tgtEl>
                  <p:spTgt spid="1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オンライン メディア 1" title="アゲハチョウとフン">
            <a:hlinkClick r:id="" action="ppaction://media"/>
            <a:extLst>
              <a:ext uri="{FF2B5EF4-FFF2-40B4-BE49-F238E27FC236}">
                <a16:creationId xmlns:a16="http://schemas.microsoft.com/office/drawing/2014/main" id="{1276F631-D5C7-4CE2-8EF3-8E865F918B3F}"/>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2" title="アゲハチョウの蛹化">
            <a:hlinkClick r:id="" action="ppaction://media"/>
            <a:extLst>
              <a:ext uri="{FF2B5EF4-FFF2-40B4-BE49-F238E27FC236}">
                <a16:creationId xmlns:a16="http://schemas.microsoft.com/office/drawing/2014/main" id="{7FD26A75-DB87-4176-8CAD-E33FEBB27833}"/>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3" title="アゲハチョウの羽化">
            <a:hlinkClick r:id="" action="ppaction://media"/>
            <a:extLst>
              <a:ext uri="{FF2B5EF4-FFF2-40B4-BE49-F238E27FC236}">
                <a16:creationId xmlns:a16="http://schemas.microsoft.com/office/drawing/2014/main" id="{99488B01-E9B6-4D69-A0F4-43D7B8B42618}"/>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4" title="アゲハチョウのえさやり">
            <a:hlinkClick r:id="" action="ppaction://media"/>
            <a:extLst>
              <a:ext uri="{FF2B5EF4-FFF2-40B4-BE49-F238E27FC236}">
                <a16:creationId xmlns:a16="http://schemas.microsoft.com/office/drawing/2014/main" id="{F4304437-64A6-4115-86C5-B4C4E033FFD0}"/>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
        <p:nvSpPr>
          <p:cNvPr id="14" name="テキスト プレースホルダー 13">
            <a:extLst>
              <a:ext uri="{FF2B5EF4-FFF2-40B4-BE49-F238E27FC236}">
                <a16:creationId xmlns:a16="http://schemas.microsoft.com/office/drawing/2014/main" id="{BC28B9EB-F833-44F2-B744-20EF8A491664}"/>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t>アゲハチョウとフン</a:t>
            </a:r>
          </a:p>
          <a:p>
            <a:r>
              <a:rPr lang="ja-JP" altLang="en-US" sz="1200" dirty="0"/>
              <a:t>研究室ではアゲハチョウの幼虫を飼育して観察しています。終れい幼虫の排せつの様子を観察しました。 排せつ後の行動にも注目です。</a:t>
            </a:r>
          </a:p>
        </p:txBody>
      </p:sp>
      <p:sp>
        <p:nvSpPr>
          <p:cNvPr id="15" name="テキスト プレースホルダー 14">
            <a:extLst>
              <a:ext uri="{FF2B5EF4-FFF2-40B4-BE49-F238E27FC236}">
                <a16:creationId xmlns:a16="http://schemas.microsoft.com/office/drawing/2014/main" id="{D087DDBF-F69F-422D-A390-86807E1BFFD8}"/>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t>アゲハチョウの蛹化</a:t>
            </a:r>
          </a:p>
          <a:p>
            <a:r>
              <a:rPr lang="ja-JP" altLang="en-US" sz="1200" dirty="0"/>
              <a:t>羽化する前に前蛹という特別な状態になります。「前蛹」が蛹になるまでを、 タイムラプス動画で観察しました。</a:t>
            </a:r>
          </a:p>
        </p:txBody>
      </p:sp>
      <p:sp>
        <p:nvSpPr>
          <p:cNvPr id="16" name="テキスト プレースホルダー 15">
            <a:extLst>
              <a:ext uri="{FF2B5EF4-FFF2-40B4-BE49-F238E27FC236}">
                <a16:creationId xmlns:a16="http://schemas.microsoft.com/office/drawing/2014/main" id="{245DCCB3-B614-4857-AC2B-0742F4B64416}"/>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t>アゲハチョウの羽化</a:t>
            </a:r>
          </a:p>
          <a:p>
            <a:r>
              <a:rPr lang="ja-JP" altLang="en-US" sz="1200" dirty="0"/>
              <a:t>アゲハチョウが羽化する様子を、タイムラプス撮影して観察しました。 羽化前の蛹の動きや色の変化にも注目です。</a:t>
            </a:r>
          </a:p>
        </p:txBody>
      </p:sp>
      <p:sp>
        <p:nvSpPr>
          <p:cNvPr id="17" name="テキスト プレースホルダー 16">
            <a:extLst>
              <a:ext uri="{FF2B5EF4-FFF2-40B4-BE49-F238E27FC236}">
                <a16:creationId xmlns:a16="http://schemas.microsoft.com/office/drawing/2014/main" id="{0B340919-6E03-43E7-8818-CCF22B994BB9}"/>
              </a:ext>
            </a:extLst>
          </p:cNvPr>
          <p:cNvSpPr txBox="1">
            <a:spLocks noGrp="1"/>
          </p:cNvSpPr>
          <p:nvPr>
            <p:ph type="body" sz="quarter" idx="24"/>
          </p:nvPr>
        </p:nvSpPr>
        <p:spPr>
          <a:xfrm>
            <a:off x="4879975" y="5995988"/>
            <a:ext cx="4198938" cy="720725"/>
          </a:xfrm>
          <a:prstGeom prst="rect">
            <a:avLst/>
          </a:prstGeom>
          <a:noFill/>
        </p:spPr>
        <p:txBody>
          <a:bodyPr wrap="square">
            <a:spAutoFit/>
          </a:bodyPr>
          <a:lstStyle/>
          <a:p>
            <a:r>
              <a:rPr lang="ja-JP" altLang="en-US" sz="1200" b="1" dirty="0"/>
              <a:t>アゲハチョウ成虫への給餌</a:t>
            </a:r>
          </a:p>
          <a:p>
            <a:r>
              <a:rPr lang="ja-JP" altLang="en-US" sz="1200" dirty="0"/>
              <a:t>チョウの成虫は花の蜜を飲んで、活動のエネルギーを得ます。羽化させたアゲハチョウに、砂糖水をあげて観察しましょう。</a:t>
            </a:r>
          </a:p>
        </p:txBody>
      </p:sp>
    </p:spTree>
    <p:extLst>
      <p:ext uri="{BB962C8B-B14F-4D97-AF65-F5344CB8AC3E}">
        <p14:creationId xmlns:p14="http://schemas.microsoft.com/office/powerpoint/2010/main" val="26762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dirty="0">
                <a:hlinkClick r:id="rId2" action="ppaction://hlinksldjump"/>
              </a:rPr>
              <a:t>ハナバチ類の観察動画</a:t>
            </a:r>
            <a:endParaRPr lang="en-US" altLang="ja-JP" dirty="0"/>
          </a:p>
          <a:p>
            <a:pPr marL="514350" indent="-514350">
              <a:lnSpc>
                <a:spcPct val="100000"/>
              </a:lnSpc>
              <a:spcBef>
                <a:spcPts val="1200"/>
              </a:spcBef>
              <a:buFont typeface="+mj-lt"/>
              <a:buAutoNum type="arabicPeriod"/>
            </a:pPr>
            <a:r>
              <a:rPr lang="ja-JP" altLang="en-US" dirty="0">
                <a:hlinkClick r:id="rId3" action="ppaction://hlinksldjump"/>
              </a:rPr>
              <a:t>アメンボ類の観察動画</a:t>
            </a:r>
            <a:endParaRPr lang="en-US" altLang="ja-JP" dirty="0"/>
          </a:p>
          <a:p>
            <a:pPr marL="514350" indent="-514350">
              <a:lnSpc>
                <a:spcPct val="100000"/>
              </a:lnSpc>
              <a:spcBef>
                <a:spcPts val="1200"/>
              </a:spcBef>
              <a:buFont typeface="+mj-lt"/>
              <a:buAutoNum type="arabicPeriod"/>
            </a:pPr>
            <a:r>
              <a:rPr lang="ja-JP" altLang="en-US" dirty="0">
                <a:hlinkClick r:id="rId4" action="ppaction://hlinksldjump"/>
              </a:rPr>
              <a:t>チョウ・ガ類の観察動画</a:t>
            </a:r>
            <a:endParaRPr lang="en-US" altLang="ja-JP" dirty="0"/>
          </a:p>
          <a:p>
            <a:pPr marL="514350" indent="-514350">
              <a:lnSpc>
                <a:spcPct val="100000"/>
              </a:lnSpc>
              <a:spcBef>
                <a:spcPts val="1200"/>
              </a:spcBef>
              <a:buFont typeface="+mj-lt"/>
              <a:buAutoNum type="arabicPeriod"/>
            </a:pPr>
            <a:r>
              <a:rPr lang="ja-JP" altLang="en-US" b="1" dirty="0">
                <a:hlinkClick r:id="rId5" action="ppaction://hlinksldjump"/>
              </a:rPr>
              <a:t>バッタ類の観察動画</a:t>
            </a:r>
            <a:endParaRPr lang="en-US" altLang="ja-JP" b="1" dirty="0"/>
          </a:p>
          <a:p>
            <a:pPr marL="514350" indent="-514350">
              <a:lnSpc>
                <a:spcPct val="100000"/>
              </a:lnSpc>
              <a:spcBef>
                <a:spcPts val="1200"/>
              </a:spcBef>
              <a:buFont typeface="+mj-lt"/>
              <a:buAutoNum type="arabicPeriod"/>
            </a:pPr>
            <a:r>
              <a:rPr lang="ja-JP" altLang="en-US" dirty="0">
                <a:hlinkClick r:id="rId6" action="ppaction://hlinksldjump"/>
              </a:rPr>
              <a:t>トンボ類の観察動画</a:t>
            </a:r>
            <a:endParaRPr lang="en-US" altLang="ja-JP" dirty="0"/>
          </a:p>
          <a:p>
            <a:pPr marL="514350" indent="-514350">
              <a:lnSpc>
                <a:spcPct val="100000"/>
              </a:lnSpc>
              <a:spcBef>
                <a:spcPts val="1200"/>
              </a:spcBef>
              <a:buFont typeface="+mj-lt"/>
              <a:buAutoNum type="arabicPeriod"/>
            </a:pPr>
            <a:r>
              <a:rPr lang="ja-JP" altLang="en-US" dirty="0">
                <a:hlinkClick r:id="rId7" action="ppaction://hlinksldjump"/>
              </a:rPr>
              <a:t>カマキリ類の観察動画</a:t>
            </a:r>
            <a:endParaRPr lang="en-US" altLang="ja-JP" dirty="0"/>
          </a:p>
          <a:p>
            <a:pPr marL="514350" indent="-514350">
              <a:lnSpc>
                <a:spcPct val="100000"/>
              </a:lnSpc>
              <a:spcBef>
                <a:spcPts val="1200"/>
              </a:spcBef>
              <a:buFont typeface="+mj-lt"/>
              <a:buAutoNum type="arabicPeriod"/>
            </a:pPr>
            <a:r>
              <a:rPr lang="ja-JP" altLang="en-US" dirty="0">
                <a:hlinkClick r:id="rId8" action="ppaction://hlinksldjump"/>
              </a:rPr>
              <a:t>コウチュウ類の観察動画</a:t>
            </a:r>
            <a:endParaRPr lang="en-US" altLang="ja-JP" dirty="0"/>
          </a:p>
          <a:p>
            <a:pPr marL="514350" indent="-514350">
              <a:lnSpc>
                <a:spcPct val="100000"/>
              </a:lnSpc>
              <a:spcBef>
                <a:spcPts val="1200"/>
              </a:spcBef>
              <a:buFont typeface="+mj-lt"/>
              <a:buAutoNum type="arabicPeriod"/>
            </a:pPr>
            <a:r>
              <a:rPr lang="ja-JP" altLang="en-US" dirty="0">
                <a:hlinkClick r:id="rId9" action="ppaction://hlinksldjump"/>
              </a:rPr>
              <a:t>アリ類・アブラムシ類の観察動画</a:t>
            </a:r>
            <a:endParaRPr lang="en-US" altLang="ja-JP" dirty="0"/>
          </a:p>
          <a:p>
            <a:pPr marL="514350" indent="-514350">
              <a:lnSpc>
                <a:spcPct val="100000"/>
              </a:lnSpc>
              <a:spcBef>
                <a:spcPts val="1200"/>
              </a:spcBef>
              <a:buFont typeface="+mj-lt"/>
              <a:buAutoNum type="arabicPeriod"/>
            </a:pPr>
            <a:r>
              <a:rPr lang="ja-JP" altLang="en-US" dirty="0">
                <a:hlinkClick r:id="rId10" action="ppaction://hlinksldjump"/>
              </a:rPr>
              <a:t>その他の昆虫・小動物の観察動画</a:t>
            </a:r>
            <a:endParaRPr lang="ja-JP" altLang="en-US" dirty="0"/>
          </a:p>
        </p:txBody>
      </p:sp>
    </p:spTree>
    <p:extLst>
      <p:ext uri="{BB962C8B-B14F-4D97-AF65-F5344CB8AC3E}">
        <p14:creationId xmlns:p14="http://schemas.microsoft.com/office/powerpoint/2010/main" val="307747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オンライン メディア 1" title="ヤブキリの脱皮">
            <a:hlinkClick r:id="" action="ppaction://media"/>
            <a:extLst>
              <a:ext uri="{FF2B5EF4-FFF2-40B4-BE49-F238E27FC236}">
                <a16:creationId xmlns:a16="http://schemas.microsoft.com/office/drawing/2014/main" id="{50D7434D-7C64-43D7-857D-25B0DA9AB948}"/>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9" title="ショウリョウバッタの跳躍">
            <a:hlinkClick r:id="" action="ppaction://media"/>
            <a:extLst>
              <a:ext uri="{FF2B5EF4-FFF2-40B4-BE49-F238E27FC236}">
                <a16:creationId xmlns:a16="http://schemas.microsoft.com/office/drawing/2014/main" id="{53F0242C-34A1-499B-BBD7-0AE114C888F0}"/>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3" title="オンブバッタの跳躍">
            <a:hlinkClick r:id="" action="ppaction://media"/>
            <a:extLst>
              <a:ext uri="{FF2B5EF4-FFF2-40B4-BE49-F238E27FC236}">
                <a16:creationId xmlns:a16="http://schemas.microsoft.com/office/drawing/2014/main" id="{9BBAA99C-0502-4B70-BFB2-470929BE342C}"/>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4" title="スズムシの鳴きかた">
            <a:hlinkClick r:id="" action="ppaction://media"/>
            <a:extLst>
              <a:ext uri="{FF2B5EF4-FFF2-40B4-BE49-F238E27FC236}">
                <a16:creationId xmlns:a16="http://schemas.microsoft.com/office/drawing/2014/main" id="{F597D048-056C-4D7A-8161-8922A9602359}"/>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
        <p:nvSpPr>
          <p:cNvPr id="16" name="テキスト プレースホルダー 15">
            <a:extLst>
              <a:ext uri="{FF2B5EF4-FFF2-40B4-BE49-F238E27FC236}">
                <a16:creationId xmlns:a16="http://schemas.microsoft.com/office/drawing/2014/main" id="{E090F0B6-1A39-43C2-951C-7EE948E6502D}"/>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effectLst/>
              </a:rPr>
              <a:t>ヤブキリの脱皮</a:t>
            </a:r>
            <a:endParaRPr lang="ja-JP" altLang="en-US" sz="1200" b="1" dirty="0"/>
          </a:p>
          <a:p>
            <a:r>
              <a:rPr lang="ja-JP" altLang="en-US" sz="1200" dirty="0">
                <a:effectLst/>
              </a:rPr>
              <a:t>キリギリスのなかまの肉食昆虫です。逆さまにぶら下がりながら脱皮します。触角や足の脱皮の様子にも注目です。</a:t>
            </a:r>
            <a:endParaRPr lang="ja-JP" altLang="en-US" sz="1200" dirty="0"/>
          </a:p>
        </p:txBody>
      </p:sp>
      <p:sp>
        <p:nvSpPr>
          <p:cNvPr id="17" name="テキスト プレースホルダー 16">
            <a:extLst>
              <a:ext uri="{FF2B5EF4-FFF2-40B4-BE49-F238E27FC236}">
                <a16:creationId xmlns:a16="http://schemas.microsoft.com/office/drawing/2014/main" id="{D7B6205E-127C-4BCF-B5A3-C3757E247494}"/>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effectLst/>
              </a:rPr>
              <a:t>ショウリョウバッタの跳躍</a:t>
            </a:r>
            <a:endParaRPr lang="ja-JP" altLang="en-US" sz="1200" b="1" dirty="0"/>
          </a:p>
          <a:p>
            <a:r>
              <a:rPr lang="ja-JP" altLang="en-US" sz="1200" dirty="0">
                <a:effectLst/>
              </a:rPr>
              <a:t>キチキチと音を立てるバッタの仲間です。 姿の似たオンブバッタとは、飛び方が違います。 ジャンプから飛翔への移行が見事です。</a:t>
            </a:r>
            <a:endParaRPr lang="ja-JP" altLang="en-US" sz="1200" dirty="0"/>
          </a:p>
        </p:txBody>
      </p:sp>
      <p:sp>
        <p:nvSpPr>
          <p:cNvPr id="18" name="テキスト プレースホルダー 17">
            <a:extLst>
              <a:ext uri="{FF2B5EF4-FFF2-40B4-BE49-F238E27FC236}">
                <a16:creationId xmlns:a16="http://schemas.microsoft.com/office/drawing/2014/main" id="{0206FC9B-8AE3-4A5E-824C-EE77F267214B}"/>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effectLst/>
              </a:rPr>
              <a:t>オンブバッタの跳躍</a:t>
            </a:r>
            <a:endParaRPr lang="ja-JP" altLang="en-US" sz="1200" b="1" dirty="0"/>
          </a:p>
          <a:p>
            <a:r>
              <a:rPr lang="ja-JP" altLang="en-US" sz="1200" dirty="0">
                <a:effectLst/>
              </a:rPr>
              <a:t>メスがオスを背に乗せるので、「オンブ」バッタです。敵から逃げるためか、面白い姿勢になってしまいます。</a:t>
            </a:r>
            <a:endParaRPr lang="ja-JP" altLang="en-US" sz="1200" dirty="0"/>
          </a:p>
        </p:txBody>
      </p:sp>
      <p:sp>
        <p:nvSpPr>
          <p:cNvPr id="19" name="テキスト プレースホルダー 18">
            <a:extLst>
              <a:ext uri="{FF2B5EF4-FFF2-40B4-BE49-F238E27FC236}">
                <a16:creationId xmlns:a16="http://schemas.microsoft.com/office/drawing/2014/main" id="{05EBDAE1-3B8A-40EA-B88E-F327262C4059}"/>
              </a:ext>
            </a:extLst>
          </p:cNvPr>
          <p:cNvSpPr txBox="1">
            <a:spLocks noGrp="1"/>
          </p:cNvSpPr>
          <p:nvPr>
            <p:ph type="body" sz="quarter" idx="24"/>
          </p:nvPr>
        </p:nvSpPr>
        <p:spPr>
          <a:xfrm>
            <a:off x="4879975" y="5995988"/>
            <a:ext cx="4198938" cy="720725"/>
          </a:xfrm>
          <a:prstGeom prst="rect">
            <a:avLst/>
          </a:prstGeom>
          <a:noFill/>
        </p:spPr>
        <p:txBody>
          <a:bodyPr wrap="square">
            <a:spAutoFit/>
          </a:bodyPr>
          <a:lstStyle/>
          <a:p>
            <a:r>
              <a:rPr lang="ja-JP" altLang="en-US" sz="1200" b="1" dirty="0">
                <a:effectLst/>
              </a:rPr>
              <a:t>スズムシの鳴きかた</a:t>
            </a:r>
            <a:endParaRPr lang="ja-JP" altLang="en-US" sz="1200" b="1" dirty="0"/>
          </a:p>
          <a:p>
            <a:r>
              <a:rPr lang="ja-JP" altLang="en-US" sz="1200" dirty="0">
                <a:effectLst/>
              </a:rPr>
              <a:t>飼育しているスズムシのオスを、</a:t>
            </a:r>
            <a:r>
              <a:rPr lang="en-US" altLang="ja-JP" sz="1200" dirty="0">
                <a:effectLst/>
              </a:rPr>
              <a:t>8</a:t>
            </a:r>
            <a:r>
              <a:rPr lang="ja-JP" altLang="en-US" sz="1200" dirty="0">
                <a:effectLst/>
              </a:rPr>
              <a:t>倍スローモーションで撮影しました。前ばねをこすり合わせて鳴く様子が観察できます。</a:t>
            </a:r>
            <a:endParaRPr lang="ja-JP" altLang="en-US" sz="1200" dirty="0"/>
          </a:p>
        </p:txBody>
      </p:sp>
    </p:spTree>
    <p:extLst>
      <p:ext uri="{BB962C8B-B14F-4D97-AF65-F5344CB8AC3E}">
        <p14:creationId xmlns:p14="http://schemas.microsoft.com/office/powerpoint/2010/main" val="125880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dirty="0">
                <a:hlinkClick r:id="rId2" action="ppaction://hlinksldjump"/>
              </a:rPr>
              <a:t>ハナバチ類の観察動画</a:t>
            </a:r>
            <a:endParaRPr lang="en-US" altLang="ja-JP" dirty="0"/>
          </a:p>
          <a:p>
            <a:pPr marL="514350" indent="-514350">
              <a:lnSpc>
                <a:spcPct val="100000"/>
              </a:lnSpc>
              <a:spcBef>
                <a:spcPts val="1200"/>
              </a:spcBef>
              <a:buFont typeface="+mj-lt"/>
              <a:buAutoNum type="arabicPeriod"/>
            </a:pPr>
            <a:r>
              <a:rPr lang="ja-JP" altLang="en-US" dirty="0">
                <a:hlinkClick r:id="rId3" action="ppaction://hlinksldjump"/>
              </a:rPr>
              <a:t>アメンボ類の観察動画</a:t>
            </a:r>
            <a:endParaRPr lang="en-US" altLang="ja-JP" dirty="0"/>
          </a:p>
          <a:p>
            <a:pPr marL="514350" indent="-514350">
              <a:lnSpc>
                <a:spcPct val="100000"/>
              </a:lnSpc>
              <a:spcBef>
                <a:spcPts val="1200"/>
              </a:spcBef>
              <a:buFont typeface="+mj-lt"/>
              <a:buAutoNum type="arabicPeriod"/>
            </a:pPr>
            <a:r>
              <a:rPr lang="ja-JP" altLang="en-US" dirty="0">
                <a:hlinkClick r:id="rId4" action="ppaction://hlinksldjump"/>
              </a:rPr>
              <a:t>チョウ・ガ類の観察動画</a:t>
            </a:r>
            <a:endParaRPr lang="en-US" altLang="ja-JP" dirty="0"/>
          </a:p>
          <a:p>
            <a:pPr marL="514350" indent="-514350">
              <a:lnSpc>
                <a:spcPct val="100000"/>
              </a:lnSpc>
              <a:spcBef>
                <a:spcPts val="1200"/>
              </a:spcBef>
              <a:buFont typeface="+mj-lt"/>
              <a:buAutoNum type="arabicPeriod"/>
            </a:pPr>
            <a:r>
              <a:rPr lang="ja-JP" altLang="en-US" dirty="0">
                <a:hlinkClick r:id="rId5" action="ppaction://hlinksldjump"/>
              </a:rPr>
              <a:t>バッタ類の観察動画</a:t>
            </a:r>
            <a:endParaRPr lang="en-US" altLang="ja-JP" dirty="0"/>
          </a:p>
          <a:p>
            <a:pPr marL="514350" indent="-514350">
              <a:lnSpc>
                <a:spcPct val="100000"/>
              </a:lnSpc>
              <a:spcBef>
                <a:spcPts val="1200"/>
              </a:spcBef>
              <a:buFont typeface="+mj-lt"/>
              <a:buAutoNum type="arabicPeriod"/>
            </a:pPr>
            <a:r>
              <a:rPr lang="ja-JP" altLang="en-US" b="1" dirty="0">
                <a:hlinkClick r:id="rId6" action="ppaction://hlinksldjump"/>
              </a:rPr>
              <a:t>トンボ類の観察動画</a:t>
            </a:r>
            <a:endParaRPr lang="en-US" altLang="ja-JP" b="1" dirty="0"/>
          </a:p>
          <a:p>
            <a:pPr marL="514350" indent="-514350">
              <a:lnSpc>
                <a:spcPct val="100000"/>
              </a:lnSpc>
              <a:spcBef>
                <a:spcPts val="1200"/>
              </a:spcBef>
              <a:buFont typeface="+mj-lt"/>
              <a:buAutoNum type="arabicPeriod"/>
            </a:pPr>
            <a:r>
              <a:rPr lang="ja-JP" altLang="en-US" dirty="0">
                <a:hlinkClick r:id="rId7" action="ppaction://hlinksldjump"/>
              </a:rPr>
              <a:t>カマキリ類の観察動画</a:t>
            </a:r>
            <a:endParaRPr lang="en-US" altLang="ja-JP" dirty="0"/>
          </a:p>
          <a:p>
            <a:pPr marL="514350" indent="-514350">
              <a:lnSpc>
                <a:spcPct val="100000"/>
              </a:lnSpc>
              <a:spcBef>
                <a:spcPts val="1200"/>
              </a:spcBef>
              <a:buFont typeface="+mj-lt"/>
              <a:buAutoNum type="arabicPeriod"/>
            </a:pPr>
            <a:r>
              <a:rPr lang="ja-JP" altLang="en-US" dirty="0">
                <a:hlinkClick r:id="rId8" action="ppaction://hlinksldjump"/>
              </a:rPr>
              <a:t>コウチュウ類の観察動画</a:t>
            </a:r>
            <a:endParaRPr lang="en-US" altLang="ja-JP" dirty="0"/>
          </a:p>
          <a:p>
            <a:pPr marL="514350" indent="-514350">
              <a:lnSpc>
                <a:spcPct val="100000"/>
              </a:lnSpc>
              <a:spcBef>
                <a:spcPts val="1200"/>
              </a:spcBef>
              <a:buFont typeface="+mj-lt"/>
              <a:buAutoNum type="arabicPeriod"/>
            </a:pPr>
            <a:r>
              <a:rPr lang="ja-JP" altLang="en-US" dirty="0">
                <a:hlinkClick r:id="rId9" action="ppaction://hlinksldjump"/>
              </a:rPr>
              <a:t>アリ類・アブラムシ類の観察動画</a:t>
            </a:r>
            <a:endParaRPr lang="en-US" altLang="ja-JP" dirty="0"/>
          </a:p>
          <a:p>
            <a:pPr marL="514350" indent="-514350">
              <a:lnSpc>
                <a:spcPct val="100000"/>
              </a:lnSpc>
              <a:spcBef>
                <a:spcPts val="1200"/>
              </a:spcBef>
              <a:buFont typeface="+mj-lt"/>
              <a:buAutoNum type="arabicPeriod"/>
            </a:pPr>
            <a:r>
              <a:rPr lang="ja-JP" altLang="en-US" dirty="0">
                <a:hlinkClick r:id="rId10" action="ppaction://hlinksldjump"/>
              </a:rPr>
              <a:t>その他の昆虫・小動物の観察動画</a:t>
            </a:r>
            <a:endParaRPr lang="ja-JP" altLang="en-US" dirty="0"/>
          </a:p>
        </p:txBody>
      </p:sp>
    </p:spTree>
    <p:extLst>
      <p:ext uri="{BB962C8B-B14F-4D97-AF65-F5344CB8AC3E}">
        <p14:creationId xmlns:p14="http://schemas.microsoft.com/office/powerpoint/2010/main" val="83427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オンライン メディア 1" title="リスアカネの連結産卵">
            <a:hlinkClick r:id="" action="ppaction://media"/>
            <a:extLst>
              <a:ext uri="{FF2B5EF4-FFF2-40B4-BE49-F238E27FC236}">
                <a16:creationId xmlns:a16="http://schemas.microsoft.com/office/drawing/2014/main" id="{9D3E164D-5F98-4718-A8D8-ADF74E6FBEED}"/>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2" title="リスアカネの捕食未遂">
            <a:hlinkClick r:id="" action="ppaction://media"/>
            <a:extLst>
              <a:ext uri="{FF2B5EF4-FFF2-40B4-BE49-F238E27FC236}">
                <a16:creationId xmlns:a16="http://schemas.microsoft.com/office/drawing/2014/main" id="{ACFEC532-70EB-4338-A430-158B399277D9}"/>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3" title="アリから逃げる（？）リスアカネ">
            <a:hlinkClick r:id="" action="ppaction://media"/>
            <a:extLst>
              <a:ext uri="{FF2B5EF4-FFF2-40B4-BE49-F238E27FC236}">
                <a16:creationId xmlns:a16="http://schemas.microsoft.com/office/drawing/2014/main" id="{61539301-C934-4728-8B79-CFAA78EE402F}"/>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4" title="ハグロトンボの離陸・着陸">
            <a:hlinkClick r:id="" action="ppaction://media"/>
            <a:extLst>
              <a:ext uri="{FF2B5EF4-FFF2-40B4-BE49-F238E27FC236}">
                <a16:creationId xmlns:a16="http://schemas.microsoft.com/office/drawing/2014/main" id="{BABF8EBB-C2A6-4EC7-B7F7-65CEF1445162}"/>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
        <p:nvSpPr>
          <p:cNvPr id="14" name="テキスト プレースホルダー 13">
            <a:extLst>
              <a:ext uri="{FF2B5EF4-FFF2-40B4-BE49-F238E27FC236}">
                <a16:creationId xmlns:a16="http://schemas.microsoft.com/office/drawing/2014/main" id="{FF6FEEF8-AA33-4180-A6FA-139CDE42BC0C}"/>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effectLst/>
              </a:rPr>
              <a:t>リスアカネの連結産卵</a:t>
            </a:r>
            <a:endParaRPr lang="ja-JP" altLang="en-US" sz="1200" b="1" dirty="0"/>
          </a:p>
          <a:p>
            <a:r>
              <a:rPr lang="ja-JP" altLang="en-US" sz="1200" dirty="0">
                <a:effectLst/>
              </a:rPr>
              <a:t>トンボは、オスとメスがつながって産卵する種が多いです。リスアカネのペアが、空中で卵を投げて産卵する様子を観察しました。</a:t>
            </a:r>
            <a:endParaRPr lang="ja-JP" altLang="en-US" sz="1200" dirty="0"/>
          </a:p>
        </p:txBody>
      </p:sp>
      <p:sp>
        <p:nvSpPr>
          <p:cNvPr id="15" name="テキスト プレースホルダー 14">
            <a:extLst>
              <a:ext uri="{FF2B5EF4-FFF2-40B4-BE49-F238E27FC236}">
                <a16:creationId xmlns:a16="http://schemas.microsoft.com/office/drawing/2014/main" id="{975C365F-97A8-4ED4-BAE1-21689759F628}"/>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effectLst/>
              </a:rPr>
              <a:t>リスアカネの捕食未遂</a:t>
            </a:r>
            <a:endParaRPr lang="ja-JP" altLang="en-US" sz="1200" b="1" dirty="0"/>
          </a:p>
          <a:p>
            <a:r>
              <a:rPr lang="ja-JP" altLang="en-US" sz="1200" dirty="0">
                <a:effectLst/>
              </a:rPr>
              <a:t>トンボの成虫は肉食性で、小さな昆虫を捕らえて食べます。リスアカネが餌をとろうとする様子を撮影できました。</a:t>
            </a:r>
            <a:endParaRPr lang="ja-JP" altLang="en-US" sz="1200" dirty="0"/>
          </a:p>
        </p:txBody>
      </p:sp>
      <p:sp>
        <p:nvSpPr>
          <p:cNvPr id="16" name="テキスト プレースホルダー 15">
            <a:extLst>
              <a:ext uri="{FF2B5EF4-FFF2-40B4-BE49-F238E27FC236}">
                <a16:creationId xmlns:a16="http://schemas.microsoft.com/office/drawing/2014/main" id="{A7912A9E-C2B0-4C71-9EF9-B140902AA5D4}"/>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effectLst/>
              </a:rPr>
              <a:t>アリから逃げる（？）リスアカネ</a:t>
            </a:r>
            <a:endParaRPr lang="ja-JP" altLang="en-US" sz="1200" b="1" dirty="0"/>
          </a:p>
          <a:p>
            <a:r>
              <a:rPr lang="ja-JP" altLang="en-US" sz="1200" dirty="0">
                <a:effectLst/>
              </a:rPr>
              <a:t>キャンパスの池で見つけた「あかとんぼ」の仲間です（</a:t>
            </a:r>
            <a:r>
              <a:rPr lang="en-US" altLang="ja-JP" sz="1200" dirty="0">
                <a:effectLst/>
              </a:rPr>
              <a:t>32</a:t>
            </a:r>
            <a:r>
              <a:rPr lang="ja-JP" altLang="en-US" sz="1200" dirty="0">
                <a:effectLst/>
              </a:rPr>
              <a:t>倍速撮影）。アリが近づいてきました。目が合ったとたん・・・</a:t>
            </a:r>
            <a:endParaRPr lang="ja-JP" altLang="en-US" sz="1200" dirty="0"/>
          </a:p>
        </p:txBody>
      </p:sp>
      <p:sp>
        <p:nvSpPr>
          <p:cNvPr id="17" name="テキスト プレースホルダー 16">
            <a:extLst>
              <a:ext uri="{FF2B5EF4-FFF2-40B4-BE49-F238E27FC236}">
                <a16:creationId xmlns:a16="http://schemas.microsoft.com/office/drawing/2014/main" id="{087AED17-55BD-4C99-9182-12B97392A824}"/>
              </a:ext>
            </a:extLst>
          </p:cNvPr>
          <p:cNvSpPr txBox="1">
            <a:spLocks noGrp="1"/>
          </p:cNvSpPr>
          <p:nvPr>
            <p:ph type="body" sz="quarter" idx="24"/>
          </p:nvPr>
        </p:nvSpPr>
        <p:spPr>
          <a:xfrm>
            <a:off x="4879975" y="5995988"/>
            <a:ext cx="4198938" cy="720725"/>
          </a:xfrm>
          <a:prstGeom prst="rect">
            <a:avLst/>
          </a:prstGeom>
          <a:noFill/>
        </p:spPr>
        <p:txBody>
          <a:bodyPr wrap="square">
            <a:spAutoFit/>
          </a:bodyPr>
          <a:lstStyle/>
          <a:p>
            <a:r>
              <a:rPr lang="ja-JP" altLang="en-US" sz="1200" b="1" dirty="0">
                <a:effectLst/>
              </a:rPr>
              <a:t>ハグロトンボの離陸・着陸</a:t>
            </a:r>
            <a:endParaRPr lang="ja-JP" altLang="en-US" sz="1200" b="1" dirty="0"/>
          </a:p>
          <a:p>
            <a:r>
              <a:rPr lang="ja-JP" altLang="en-US" sz="1200" dirty="0">
                <a:effectLst/>
              </a:rPr>
              <a:t>トンボには、イトトンボのように体の細いなかまも存在します。カワトンボのなかまのハグロトンボを観察してみました。</a:t>
            </a:r>
            <a:endParaRPr lang="ja-JP" altLang="en-US" sz="1200" dirty="0"/>
          </a:p>
        </p:txBody>
      </p:sp>
    </p:spTree>
    <p:extLst>
      <p:ext uri="{BB962C8B-B14F-4D97-AF65-F5344CB8AC3E}">
        <p14:creationId xmlns:p14="http://schemas.microsoft.com/office/powerpoint/2010/main" val="34697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4635AB11-7298-45A3-A0CD-69A8F4B10C21}"/>
              </a:ext>
            </a:extLst>
          </p:cNvPr>
          <p:cNvSpPr>
            <a:spLocks noGrp="1"/>
          </p:cNvSpPr>
          <p:nvPr>
            <p:ph type="title"/>
          </p:nvPr>
        </p:nvSpPr>
        <p:spPr>
          <a:xfrm>
            <a:off x="180754" y="95693"/>
            <a:ext cx="3583172" cy="933787"/>
          </a:xfrm>
        </p:spPr>
        <p:txBody>
          <a:bodyPr>
            <a:normAutofit/>
          </a:bodyPr>
          <a:lstStyle/>
          <a:p>
            <a:r>
              <a:rPr lang="ja-JP" altLang="en-US" sz="2400" b="1" dirty="0">
                <a:solidFill>
                  <a:schemeClr val="tx2"/>
                </a:solidFill>
                <a:latin typeface="游ゴシック" panose="020B0400000000000000" pitchFamily="50" charset="-128"/>
                <a:ea typeface="游ゴシック" panose="020B0400000000000000" pitchFamily="50" charset="-128"/>
              </a:rPr>
              <a:t>本ファイルについて</a:t>
            </a:r>
          </a:p>
        </p:txBody>
      </p:sp>
      <p:sp>
        <p:nvSpPr>
          <p:cNvPr id="13" name="テキスト ボックス 12">
            <a:extLst>
              <a:ext uri="{FF2B5EF4-FFF2-40B4-BE49-F238E27FC236}">
                <a16:creationId xmlns:a16="http://schemas.microsoft.com/office/drawing/2014/main" id="{4083F4AE-DB43-47B9-A220-0DEB1DD4A893}"/>
              </a:ext>
            </a:extLst>
          </p:cNvPr>
          <p:cNvSpPr txBox="1"/>
          <p:nvPr/>
        </p:nvSpPr>
        <p:spPr>
          <a:xfrm>
            <a:off x="90377" y="1029480"/>
            <a:ext cx="8963246" cy="6001643"/>
          </a:xfrm>
          <a:prstGeom prst="rect">
            <a:avLst/>
          </a:prstGeom>
          <a:noFill/>
        </p:spPr>
        <p:txBody>
          <a:bodyPr wrap="square" rtlCol="0">
            <a:spAutoFit/>
          </a:bodyPr>
          <a:lstStyle/>
          <a:p>
            <a:pPr>
              <a:spcBef>
                <a:spcPts val="600"/>
              </a:spcBef>
            </a:pPr>
            <a:r>
              <a:rPr kumimoji="1" lang="ja-JP" altLang="en-US" sz="2400" b="1" dirty="0"/>
              <a:t>＊ 公開中のオンライン動画をまとめたものです。　　</a:t>
            </a:r>
            <a:endParaRPr kumimoji="1" lang="en-US" altLang="ja-JP" sz="2400" b="1" dirty="0"/>
          </a:p>
          <a:p>
            <a:pPr>
              <a:spcBef>
                <a:spcPts val="600"/>
              </a:spcBef>
            </a:pPr>
            <a:r>
              <a:rPr kumimoji="1" lang="ja-JP" altLang="en-US" sz="2000" b="1" dirty="0"/>
              <a:t>　　動画を、他の</a:t>
            </a:r>
            <a:r>
              <a:rPr kumimoji="1" lang="en-US" altLang="ja-JP" sz="2000" b="1" dirty="0"/>
              <a:t>PPT</a:t>
            </a:r>
            <a:r>
              <a:rPr kumimoji="1" lang="ja-JP" altLang="en-US" sz="2000" b="1" dirty="0"/>
              <a:t>スライドにコピーして配布・利用できます。</a:t>
            </a:r>
            <a:endParaRPr kumimoji="1" lang="en-US" altLang="ja-JP" sz="2000" b="1" dirty="0"/>
          </a:p>
          <a:p>
            <a:pPr>
              <a:spcBef>
                <a:spcPts val="600"/>
              </a:spcBef>
            </a:pPr>
            <a:r>
              <a:rPr kumimoji="1" lang="ja-JP" altLang="en-US" sz="2000" b="1" dirty="0"/>
              <a:t>　　広告や「関連動画」は表示されません。</a:t>
            </a:r>
            <a:endParaRPr kumimoji="1" lang="en-US" altLang="ja-JP" sz="2000" b="1" dirty="0"/>
          </a:p>
          <a:p>
            <a:pPr>
              <a:spcBef>
                <a:spcPts val="600"/>
              </a:spcBef>
            </a:pPr>
            <a:endParaRPr kumimoji="1" lang="en-US" altLang="ja-JP" sz="2000" dirty="0"/>
          </a:p>
          <a:p>
            <a:pPr>
              <a:spcBef>
                <a:spcPts val="600"/>
              </a:spcBef>
            </a:pPr>
            <a:r>
              <a:rPr kumimoji="1" lang="ja-JP" altLang="en-US" sz="2000" dirty="0"/>
              <a:t>　</a:t>
            </a:r>
            <a:r>
              <a:rPr kumimoji="1" lang="ja-JP" altLang="en-US" sz="2000" b="1" dirty="0"/>
              <a:t>注：</a:t>
            </a:r>
            <a:r>
              <a:rPr kumimoji="1" lang="ja-JP" altLang="en-US" sz="2000" u="sng" dirty="0">
                <a:solidFill>
                  <a:srgbClr val="FF0000"/>
                </a:solidFill>
              </a:rPr>
              <a:t>再生時は、</a:t>
            </a:r>
            <a:r>
              <a:rPr kumimoji="1" lang="ja-JP" altLang="en-US" sz="2000" b="1" u="sng" dirty="0">
                <a:solidFill>
                  <a:srgbClr val="FF0000"/>
                </a:solidFill>
              </a:rPr>
              <a:t>インターネット接続が必要</a:t>
            </a:r>
            <a:r>
              <a:rPr kumimoji="1" lang="ja-JP" altLang="en-US" sz="2000" u="sng" dirty="0">
                <a:solidFill>
                  <a:srgbClr val="FF0000"/>
                </a:solidFill>
              </a:rPr>
              <a:t>です。</a:t>
            </a:r>
            <a:endParaRPr kumimoji="1" lang="en-US" altLang="ja-JP" sz="2000" u="sng" dirty="0">
              <a:solidFill>
                <a:srgbClr val="FF0000"/>
              </a:solidFill>
            </a:endParaRPr>
          </a:p>
          <a:p>
            <a:pPr>
              <a:spcBef>
                <a:spcPts val="600"/>
              </a:spcBef>
            </a:pPr>
            <a:r>
              <a:rPr kumimoji="1" lang="ja-JP" altLang="en-US" sz="2000" dirty="0"/>
              <a:t>　　　</a:t>
            </a:r>
            <a:r>
              <a:rPr kumimoji="1" lang="ja-JP" altLang="en-US" sz="2000" u="sng" dirty="0">
                <a:solidFill>
                  <a:srgbClr val="FF0000"/>
                </a:solidFill>
              </a:rPr>
              <a:t>インターネットに接続されたパソコン</a:t>
            </a:r>
            <a:r>
              <a:rPr kumimoji="1" lang="ja-JP" altLang="en-US" sz="2000" dirty="0"/>
              <a:t>で行ってください。</a:t>
            </a:r>
            <a:endParaRPr kumimoji="1" lang="en-US" altLang="ja-JP" sz="2000" dirty="0"/>
          </a:p>
          <a:p>
            <a:pPr>
              <a:spcBef>
                <a:spcPts val="600"/>
              </a:spcBef>
            </a:pPr>
            <a:r>
              <a:rPr kumimoji="1" lang="ja-JP" altLang="en-US" sz="2000" dirty="0"/>
              <a:t>　　　配信元の“</a:t>
            </a:r>
            <a:r>
              <a:rPr kumimoji="1" lang="en-US" altLang="ja-JP" sz="2000" dirty="0"/>
              <a:t>Vimeo</a:t>
            </a:r>
            <a:r>
              <a:rPr kumimoji="1" lang="ja-JP" altLang="en-US" sz="2000" dirty="0"/>
              <a:t>”に接続できることを、事前にご確認ください。</a:t>
            </a:r>
            <a:endParaRPr kumimoji="1" lang="en-US" altLang="ja-JP" sz="2000" dirty="0"/>
          </a:p>
          <a:p>
            <a:pPr>
              <a:spcBef>
                <a:spcPts val="600"/>
              </a:spcBef>
            </a:pPr>
            <a:endParaRPr kumimoji="1" lang="en-US" altLang="ja-JP" sz="2000" dirty="0"/>
          </a:p>
          <a:p>
            <a:pPr>
              <a:spcBef>
                <a:spcPts val="600"/>
              </a:spcBef>
            </a:pPr>
            <a:endParaRPr kumimoji="1" lang="en-US" altLang="ja-JP" sz="2000" dirty="0"/>
          </a:p>
          <a:p>
            <a:pPr>
              <a:spcBef>
                <a:spcPts val="600"/>
              </a:spcBef>
            </a:pPr>
            <a:r>
              <a:rPr kumimoji="1" lang="ja-JP" altLang="en-US" sz="2400" b="1" dirty="0"/>
              <a:t>＊ コンテンツの教育利用は自由です。</a:t>
            </a:r>
            <a:endParaRPr kumimoji="1" lang="en-US" altLang="ja-JP" sz="2400" b="1" dirty="0"/>
          </a:p>
          <a:p>
            <a:pPr>
              <a:spcBef>
                <a:spcPts val="600"/>
              </a:spcBef>
            </a:pPr>
            <a:r>
              <a:rPr kumimoji="1" lang="ja-JP" altLang="en-US" sz="2000" dirty="0"/>
              <a:t>　　・出典を示すときは、以下の様にご記載ください。</a:t>
            </a:r>
            <a:endParaRPr kumimoji="1" lang="en-US" altLang="ja-JP" sz="2000" dirty="0"/>
          </a:p>
          <a:p>
            <a:pPr>
              <a:spcBef>
                <a:spcPts val="1200"/>
              </a:spcBef>
            </a:pPr>
            <a:r>
              <a:rPr kumimoji="1" lang="ja-JP" altLang="en-US" dirty="0"/>
              <a:t>　　　　</a:t>
            </a:r>
            <a:r>
              <a:rPr kumimoji="1" lang="ja-JP" altLang="en-US" sz="1400" dirty="0"/>
              <a:t>京都教育大学自然</a:t>
            </a:r>
            <a:r>
              <a:rPr kumimoji="1" lang="en-US" altLang="ja-JP" sz="1400" dirty="0"/>
              <a:t>ICT</a:t>
            </a:r>
            <a:r>
              <a:rPr kumimoji="1" lang="ja-JP" altLang="en-US" sz="1400" dirty="0"/>
              <a:t>教材プロジェクト（</a:t>
            </a:r>
            <a:r>
              <a:rPr kumimoji="1" lang="en-US" altLang="ja-JP" sz="1400" dirty="0"/>
              <a:t>2022</a:t>
            </a:r>
            <a:r>
              <a:rPr kumimoji="1" lang="ja-JP" altLang="en-US" sz="1400" dirty="0"/>
              <a:t>）「生物観察支援システム</a:t>
            </a:r>
            <a:r>
              <a:rPr kumimoji="1" lang="en-US" altLang="ja-JP" sz="1400" dirty="0"/>
              <a:t>Ⅱ</a:t>
            </a:r>
            <a:r>
              <a:rPr kumimoji="1" lang="ja-JP" altLang="en-US" sz="1400" dirty="0"/>
              <a:t>」</a:t>
            </a:r>
            <a:endParaRPr kumimoji="1" lang="en-US" altLang="ja-JP" sz="1400" dirty="0"/>
          </a:p>
          <a:p>
            <a:pPr>
              <a:spcBef>
                <a:spcPts val="600"/>
              </a:spcBef>
            </a:pPr>
            <a:r>
              <a:rPr kumimoji="1" lang="ja-JP" altLang="en-US" dirty="0"/>
              <a:t>　　　　</a:t>
            </a:r>
            <a:r>
              <a:rPr kumimoji="1" lang="en-US" altLang="ja-JP" sz="1400" dirty="0"/>
              <a:t>URL:</a:t>
            </a:r>
            <a:r>
              <a:rPr kumimoji="1" lang="ja-JP" altLang="en-US" sz="1400" dirty="0"/>
              <a:t>　</a:t>
            </a:r>
            <a:r>
              <a:rPr kumimoji="1" lang="en-US" altLang="ja-JP" sz="1400" dirty="0">
                <a:hlinkClick r:id="rId2"/>
              </a:rPr>
              <a:t>https://natsci.kyokyo-u.ac.jp/~imai/index.php/nature_ICT_kyokyo</a:t>
            </a:r>
            <a:endParaRPr kumimoji="1" lang="en-US" altLang="ja-JP" sz="1400" dirty="0"/>
          </a:p>
          <a:p>
            <a:pPr>
              <a:spcBef>
                <a:spcPts val="1200"/>
              </a:spcBef>
            </a:pPr>
            <a:r>
              <a:rPr kumimoji="1" lang="ja-JP" altLang="en-US" sz="2000" dirty="0"/>
              <a:t>　　・商的利用については禁じます。</a:t>
            </a:r>
            <a:endParaRPr kumimoji="1" lang="en-US" altLang="ja-JP" sz="2000" dirty="0"/>
          </a:p>
          <a:p>
            <a:pPr>
              <a:spcBef>
                <a:spcPts val="600"/>
              </a:spcBef>
            </a:pPr>
            <a:endParaRPr kumimoji="1" lang="ja-JP" altLang="en-US" sz="2000" dirty="0"/>
          </a:p>
        </p:txBody>
      </p:sp>
    </p:spTree>
    <p:extLst>
      <p:ext uri="{BB962C8B-B14F-4D97-AF65-F5344CB8AC3E}">
        <p14:creationId xmlns:p14="http://schemas.microsoft.com/office/powerpoint/2010/main" val="225267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オンライン メディア 1" title="コフキトンボの離陸">
            <a:hlinkClick r:id="" action="ppaction://media"/>
            <a:extLst>
              <a:ext uri="{FF2B5EF4-FFF2-40B4-BE49-F238E27FC236}">
                <a16:creationId xmlns:a16="http://schemas.microsoft.com/office/drawing/2014/main" id="{810A9F16-382C-4CD1-99FF-6B7F61D2F9AE}"/>
              </a:ext>
            </a:extLst>
          </p:cNvPr>
          <p:cNvPicPr>
            <a:picLocks noGrp="1" noRot="1" noChangeAspect="1"/>
          </p:cNvPicPr>
          <p:nvPr>
            <p:ph type="media" sz="quarter" idx="17"/>
            <a:videoFile r:link="rId1"/>
          </p:nvPr>
        </p:nvPicPr>
        <p:blipFill>
          <a:blip r:embed="rId5"/>
          <a:stretch>
            <a:fillRect/>
          </a:stretch>
        </p:blipFill>
        <p:spPr>
          <a:xfrm>
            <a:off x="153194" y="142081"/>
            <a:ext cx="4064000" cy="2286000"/>
          </a:xfrm>
          <a:prstGeom prst="rect">
            <a:avLst/>
          </a:prstGeom>
        </p:spPr>
      </p:pic>
      <p:pic>
        <p:nvPicPr>
          <p:cNvPr id="23" name="オンライン メディア 2" title="コフキトンボの交尾準備">
            <a:hlinkClick r:id="" action="ppaction://media"/>
            <a:extLst>
              <a:ext uri="{FF2B5EF4-FFF2-40B4-BE49-F238E27FC236}">
                <a16:creationId xmlns:a16="http://schemas.microsoft.com/office/drawing/2014/main" id="{96EB0E32-1E7A-4641-BDF5-698083B30075}"/>
              </a:ext>
            </a:extLst>
          </p:cNvPr>
          <p:cNvPicPr>
            <a:picLocks noGrp="1" noRot="1" noChangeAspect="1"/>
          </p:cNvPicPr>
          <p:nvPr>
            <p:ph type="media" sz="quarter" idx="18"/>
            <a:videoFile r:link="rId2"/>
          </p:nvPr>
        </p:nvPicPr>
        <p:blipFill>
          <a:blip r:embed="rId6"/>
          <a:stretch>
            <a:fillRect/>
          </a:stretch>
        </p:blipFill>
        <p:spPr>
          <a:xfrm>
            <a:off x="4947444" y="142081"/>
            <a:ext cx="4064000" cy="2286000"/>
          </a:xfrm>
          <a:prstGeom prst="rect">
            <a:avLst/>
          </a:prstGeom>
        </p:spPr>
      </p:pic>
      <p:pic>
        <p:nvPicPr>
          <p:cNvPr id="24" name="オンライン メディア 3" title="やご（オオサカサナエ）の泳ぎ方">
            <a:hlinkClick r:id="" action="ppaction://media"/>
            <a:extLst>
              <a:ext uri="{FF2B5EF4-FFF2-40B4-BE49-F238E27FC236}">
                <a16:creationId xmlns:a16="http://schemas.microsoft.com/office/drawing/2014/main" id="{E7011C2F-0475-4921-B140-4DEACA44CDF2}"/>
              </a:ext>
            </a:extLst>
          </p:cNvPr>
          <p:cNvPicPr>
            <a:picLocks noGrp="1" noRot="1" noChangeAspect="1"/>
          </p:cNvPicPr>
          <p:nvPr>
            <p:ph type="media" sz="quarter" idx="19"/>
            <a:videoFile r:link="rId3"/>
          </p:nvPr>
        </p:nvPicPr>
        <p:blipFill>
          <a:blip r:embed="rId7"/>
          <a:stretch>
            <a:fillRect/>
          </a:stretch>
        </p:blipFill>
        <p:spPr>
          <a:xfrm>
            <a:off x="153194" y="3572669"/>
            <a:ext cx="4064000" cy="2286000"/>
          </a:xfrm>
          <a:prstGeom prst="rect">
            <a:avLst/>
          </a:prstGeom>
        </p:spPr>
      </p:pic>
      <p:sp>
        <p:nvSpPr>
          <p:cNvPr id="26" name="テキスト プレースホルダー 25">
            <a:extLst>
              <a:ext uri="{FF2B5EF4-FFF2-40B4-BE49-F238E27FC236}">
                <a16:creationId xmlns:a16="http://schemas.microsoft.com/office/drawing/2014/main" id="{A5BD2F01-7049-4C59-9FF6-444F4664EF55}"/>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effectLst/>
              </a:rPr>
              <a:t>コフキトンボの離陸</a:t>
            </a:r>
            <a:endParaRPr lang="ja-JP" altLang="en-US" sz="1200" b="1" dirty="0"/>
          </a:p>
          <a:p>
            <a:r>
              <a:rPr lang="ja-JP" altLang="en-US" sz="1200" dirty="0">
                <a:effectLst/>
              </a:rPr>
              <a:t>大学近くの親水公園（伏見港公園）でコフキトンボのオスです。 </a:t>
            </a:r>
            <a:r>
              <a:rPr lang="en-US" altLang="ja-JP" sz="1200" dirty="0">
                <a:effectLst/>
              </a:rPr>
              <a:t>40</a:t>
            </a:r>
            <a:r>
              <a:rPr lang="ja-JP" altLang="en-US" sz="1200" dirty="0">
                <a:effectLst/>
              </a:rPr>
              <a:t>倍スローで、離陸の様子を観察しました。</a:t>
            </a:r>
            <a:endParaRPr lang="ja-JP" altLang="en-US" sz="1200" dirty="0"/>
          </a:p>
        </p:txBody>
      </p:sp>
      <p:sp>
        <p:nvSpPr>
          <p:cNvPr id="27" name="テキスト プレースホルダー 26">
            <a:extLst>
              <a:ext uri="{FF2B5EF4-FFF2-40B4-BE49-F238E27FC236}">
                <a16:creationId xmlns:a16="http://schemas.microsoft.com/office/drawing/2014/main" id="{0E393379-1FD2-4C3B-8451-82042A9D5476}"/>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effectLst/>
              </a:rPr>
              <a:t>コフキトンボの交尾準備</a:t>
            </a:r>
            <a:endParaRPr lang="ja-JP" altLang="en-US" sz="1200" b="1" dirty="0"/>
          </a:p>
          <a:p>
            <a:r>
              <a:rPr lang="ja-JP" altLang="en-US" sz="1200" dirty="0">
                <a:effectLst/>
              </a:rPr>
              <a:t>トンボのオスは交尾するために、精子を「副交尾器」に移します。コフキトンボを撮影していたら、偶然観察できました。</a:t>
            </a:r>
            <a:endParaRPr lang="ja-JP" altLang="en-US" sz="1200" dirty="0"/>
          </a:p>
        </p:txBody>
      </p:sp>
      <p:sp>
        <p:nvSpPr>
          <p:cNvPr id="28" name="テキスト プレースホルダー 27">
            <a:extLst>
              <a:ext uri="{FF2B5EF4-FFF2-40B4-BE49-F238E27FC236}">
                <a16:creationId xmlns:a16="http://schemas.microsoft.com/office/drawing/2014/main" id="{866BBF33-AAC1-44F2-BA46-B9DFA480B236}"/>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t>やご（オオサカサナエ）の泳ぎ方</a:t>
            </a:r>
          </a:p>
          <a:p>
            <a:r>
              <a:rPr lang="ja-JP" altLang="en-US" sz="1200" dirty="0"/>
              <a:t>トンボやヤンマの仲間のやごは、手足を使わず、滑るように泳ぎます。大学近くの親水公園のやごを撮影して、泳ぎ方を観察しました。</a:t>
            </a:r>
          </a:p>
        </p:txBody>
      </p:sp>
    </p:spTree>
    <p:extLst>
      <p:ext uri="{BB962C8B-B14F-4D97-AF65-F5344CB8AC3E}">
        <p14:creationId xmlns:p14="http://schemas.microsoft.com/office/powerpoint/2010/main" val="304055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2"/>
                                        </p:tgtEl>
                                      </p:cBhvr>
                                    </p:cmd>
                                  </p:childTnLst>
                                </p:cTn>
                              </p:par>
                            </p:childTnLst>
                          </p:cTn>
                        </p:par>
                      </p:childTnLst>
                    </p:cTn>
                  </p:par>
                </p:childTnLst>
              </p:cTn>
              <p:nextCondLst>
                <p:cond evt="onClick" delay="0">
                  <p:tgtEl>
                    <p:spTgt spid="22"/>
                  </p:tgtEl>
                </p:cond>
              </p:nextCondLst>
            </p:seq>
            <p:video>
              <p:cMediaNode vol="80000">
                <p:cTn id="20" fill="hold" display="0">
                  <p:stCondLst>
                    <p:cond delay="indefinite"/>
                  </p:stCondLst>
                </p:cTn>
                <p:tgtEl>
                  <p:spTgt spid="22"/>
                </p:tgtEl>
              </p:cMediaNode>
            </p:video>
            <p:seq concurrent="1" nextAc="seek">
              <p:cTn id="21" restart="whenNotActive" fill="hold" evtFilter="cancelBubble" nodeType="interactiveSeq">
                <p:stCondLst>
                  <p:cond evt="onClick" delay="0">
                    <p:tgtEl>
                      <p:spTgt spid="2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23"/>
                                        </p:tgtEl>
                                      </p:cBhvr>
                                    </p:cmd>
                                  </p:childTnLst>
                                </p:cTn>
                              </p:par>
                            </p:childTnLst>
                          </p:cTn>
                        </p:par>
                      </p:childTnLst>
                    </p:cTn>
                  </p:par>
                </p:childTnLst>
              </p:cTn>
              <p:nextCondLst>
                <p:cond evt="onClick" delay="0">
                  <p:tgtEl>
                    <p:spTgt spid="23"/>
                  </p:tgtEl>
                </p:cond>
              </p:nextCondLst>
            </p:seq>
            <p:video>
              <p:cMediaNode vol="80000">
                <p:cTn id="26" fill="hold" display="0">
                  <p:stCondLst>
                    <p:cond delay="indefinite"/>
                  </p:stCondLst>
                </p:cTn>
                <p:tgtEl>
                  <p:spTgt spid="23"/>
                </p:tgtEl>
              </p:cMediaNode>
            </p:video>
            <p:seq concurrent="1" nextAc="seek">
              <p:cTn id="27" restart="whenNotActive" fill="hold" evtFilter="cancelBubble" nodeType="interactiveSeq">
                <p:stCondLst>
                  <p:cond evt="onClick" delay="0">
                    <p:tgtEl>
                      <p:spTgt spid="24"/>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24"/>
                                        </p:tgtEl>
                                      </p:cBhvr>
                                    </p:cmd>
                                  </p:childTnLst>
                                </p:cTn>
                              </p:par>
                            </p:childTnLst>
                          </p:cTn>
                        </p:par>
                      </p:childTnLst>
                    </p:cTn>
                  </p:par>
                </p:childTnLst>
              </p:cTn>
              <p:nextCondLst>
                <p:cond evt="onClick" delay="0">
                  <p:tgtEl>
                    <p:spTgt spid="24"/>
                  </p:tgtEl>
                </p:cond>
              </p:nextCondLst>
            </p:seq>
            <p:video>
              <p:cMediaNode vol="80000">
                <p:cTn id="32" fill="hold" display="0">
                  <p:stCondLst>
                    <p:cond delay="indefinite"/>
                  </p:stCondLst>
                </p:cTn>
                <p:tgtEl>
                  <p:spTgt spid="2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dirty="0">
                <a:hlinkClick r:id="rId2" action="ppaction://hlinksldjump"/>
              </a:rPr>
              <a:t>ハナバチ類の観察動画</a:t>
            </a:r>
            <a:endParaRPr lang="en-US" altLang="ja-JP" dirty="0"/>
          </a:p>
          <a:p>
            <a:pPr marL="514350" indent="-514350">
              <a:lnSpc>
                <a:spcPct val="100000"/>
              </a:lnSpc>
              <a:spcBef>
                <a:spcPts val="1200"/>
              </a:spcBef>
              <a:buFont typeface="+mj-lt"/>
              <a:buAutoNum type="arabicPeriod"/>
            </a:pPr>
            <a:r>
              <a:rPr lang="ja-JP" altLang="en-US" dirty="0">
                <a:hlinkClick r:id="rId3" action="ppaction://hlinksldjump"/>
              </a:rPr>
              <a:t>アメンボ類の観察動画</a:t>
            </a:r>
            <a:endParaRPr lang="en-US" altLang="ja-JP" dirty="0"/>
          </a:p>
          <a:p>
            <a:pPr marL="514350" indent="-514350">
              <a:lnSpc>
                <a:spcPct val="100000"/>
              </a:lnSpc>
              <a:spcBef>
                <a:spcPts val="1200"/>
              </a:spcBef>
              <a:buFont typeface="+mj-lt"/>
              <a:buAutoNum type="arabicPeriod"/>
            </a:pPr>
            <a:r>
              <a:rPr lang="ja-JP" altLang="en-US" dirty="0">
                <a:hlinkClick r:id="rId4" action="ppaction://hlinksldjump"/>
              </a:rPr>
              <a:t>チョウ・ガ類の観察動画</a:t>
            </a:r>
            <a:endParaRPr lang="en-US" altLang="ja-JP" dirty="0"/>
          </a:p>
          <a:p>
            <a:pPr marL="514350" indent="-514350">
              <a:lnSpc>
                <a:spcPct val="100000"/>
              </a:lnSpc>
              <a:spcBef>
                <a:spcPts val="1200"/>
              </a:spcBef>
              <a:buFont typeface="+mj-lt"/>
              <a:buAutoNum type="arabicPeriod"/>
            </a:pPr>
            <a:r>
              <a:rPr lang="ja-JP" altLang="en-US" dirty="0">
                <a:hlinkClick r:id="rId5" action="ppaction://hlinksldjump"/>
              </a:rPr>
              <a:t>バッタ類の観察動画</a:t>
            </a:r>
            <a:endParaRPr lang="en-US" altLang="ja-JP" dirty="0"/>
          </a:p>
          <a:p>
            <a:pPr marL="514350" indent="-514350">
              <a:lnSpc>
                <a:spcPct val="100000"/>
              </a:lnSpc>
              <a:spcBef>
                <a:spcPts val="1200"/>
              </a:spcBef>
              <a:buFont typeface="+mj-lt"/>
              <a:buAutoNum type="arabicPeriod"/>
            </a:pPr>
            <a:r>
              <a:rPr lang="ja-JP" altLang="en-US" dirty="0">
                <a:hlinkClick r:id="rId6" action="ppaction://hlinksldjump"/>
              </a:rPr>
              <a:t>トンボ類の観察動画</a:t>
            </a:r>
            <a:endParaRPr lang="en-US" altLang="ja-JP" dirty="0"/>
          </a:p>
          <a:p>
            <a:pPr marL="514350" indent="-514350">
              <a:lnSpc>
                <a:spcPct val="100000"/>
              </a:lnSpc>
              <a:spcBef>
                <a:spcPts val="1200"/>
              </a:spcBef>
              <a:buFont typeface="+mj-lt"/>
              <a:buAutoNum type="arabicPeriod"/>
            </a:pPr>
            <a:r>
              <a:rPr lang="ja-JP" altLang="en-US" b="1" dirty="0">
                <a:hlinkClick r:id="rId7" action="ppaction://hlinksldjump"/>
              </a:rPr>
              <a:t>カマキリ類の観察動画</a:t>
            </a:r>
            <a:endParaRPr lang="en-US" altLang="ja-JP" b="1" dirty="0"/>
          </a:p>
          <a:p>
            <a:pPr marL="514350" indent="-514350">
              <a:lnSpc>
                <a:spcPct val="100000"/>
              </a:lnSpc>
              <a:spcBef>
                <a:spcPts val="1200"/>
              </a:spcBef>
              <a:buFont typeface="+mj-lt"/>
              <a:buAutoNum type="arabicPeriod"/>
            </a:pPr>
            <a:r>
              <a:rPr lang="ja-JP" altLang="en-US" dirty="0">
                <a:hlinkClick r:id="rId8" action="ppaction://hlinksldjump"/>
              </a:rPr>
              <a:t>コウチュウ類の観察動画</a:t>
            </a:r>
            <a:endParaRPr lang="en-US" altLang="ja-JP" dirty="0"/>
          </a:p>
          <a:p>
            <a:pPr marL="514350" indent="-514350">
              <a:lnSpc>
                <a:spcPct val="100000"/>
              </a:lnSpc>
              <a:spcBef>
                <a:spcPts val="1200"/>
              </a:spcBef>
              <a:buFont typeface="+mj-lt"/>
              <a:buAutoNum type="arabicPeriod"/>
            </a:pPr>
            <a:r>
              <a:rPr lang="ja-JP" altLang="en-US" dirty="0">
                <a:hlinkClick r:id="rId9" action="ppaction://hlinksldjump"/>
              </a:rPr>
              <a:t>アリ類・アブラムシ類の観察動画</a:t>
            </a:r>
            <a:endParaRPr lang="en-US" altLang="ja-JP" dirty="0"/>
          </a:p>
          <a:p>
            <a:pPr marL="514350" indent="-514350">
              <a:lnSpc>
                <a:spcPct val="100000"/>
              </a:lnSpc>
              <a:spcBef>
                <a:spcPts val="1200"/>
              </a:spcBef>
              <a:buFont typeface="+mj-lt"/>
              <a:buAutoNum type="arabicPeriod"/>
            </a:pPr>
            <a:r>
              <a:rPr lang="ja-JP" altLang="en-US" dirty="0">
                <a:hlinkClick r:id="rId10" action="ppaction://hlinksldjump"/>
              </a:rPr>
              <a:t>その他の昆虫・小動物の観察動画</a:t>
            </a:r>
            <a:endParaRPr lang="ja-JP" altLang="en-US" dirty="0"/>
          </a:p>
        </p:txBody>
      </p:sp>
    </p:spTree>
    <p:extLst>
      <p:ext uri="{BB962C8B-B14F-4D97-AF65-F5344CB8AC3E}">
        <p14:creationId xmlns:p14="http://schemas.microsoft.com/office/powerpoint/2010/main" val="19879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オンライン メディア 1" title="獲物を見つけたハラビロカマキリ">
            <a:hlinkClick r:id="" action="ppaction://media"/>
            <a:extLst>
              <a:ext uri="{FF2B5EF4-FFF2-40B4-BE49-F238E27FC236}">
                <a16:creationId xmlns:a16="http://schemas.microsoft.com/office/drawing/2014/main" id="{8CF119A5-76E2-4E28-B770-2358CB1AC278}"/>
              </a:ext>
            </a:extLst>
          </p:cNvPr>
          <p:cNvPicPr>
            <a:picLocks noGrp="1" noRot="1" noChangeAspect="1"/>
          </p:cNvPicPr>
          <p:nvPr>
            <p:ph type="media" sz="quarter" idx="17"/>
            <a:videoFile r:link="rId1"/>
          </p:nvPr>
        </p:nvPicPr>
        <p:blipFill>
          <a:blip r:embed="rId5"/>
          <a:stretch>
            <a:fillRect/>
          </a:stretch>
        </p:blipFill>
        <p:spPr>
          <a:xfrm>
            <a:off x="153194" y="142081"/>
            <a:ext cx="4064000" cy="2286000"/>
          </a:xfrm>
          <a:prstGeom prst="rect">
            <a:avLst/>
          </a:prstGeom>
        </p:spPr>
      </p:pic>
      <p:pic>
        <p:nvPicPr>
          <p:cNvPr id="23" name="オンライン メディア 2" title="カマキリの「視線」">
            <a:hlinkClick r:id="" action="ppaction://media"/>
            <a:extLst>
              <a:ext uri="{FF2B5EF4-FFF2-40B4-BE49-F238E27FC236}">
                <a16:creationId xmlns:a16="http://schemas.microsoft.com/office/drawing/2014/main" id="{DDEC3D6A-99DD-4790-8614-C3D3A580F232}"/>
              </a:ext>
            </a:extLst>
          </p:cNvPr>
          <p:cNvPicPr>
            <a:picLocks noGrp="1" noRot="1" noChangeAspect="1"/>
          </p:cNvPicPr>
          <p:nvPr>
            <p:ph type="media" sz="quarter" idx="18"/>
            <a:videoFile r:link="rId2"/>
          </p:nvPr>
        </p:nvPicPr>
        <p:blipFill>
          <a:blip r:embed="rId6"/>
          <a:stretch>
            <a:fillRect/>
          </a:stretch>
        </p:blipFill>
        <p:spPr>
          <a:xfrm>
            <a:off x="4947444" y="142081"/>
            <a:ext cx="4064000" cy="2286000"/>
          </a:xfrm>
          <a:prstGeom prst="rect">
            <a:avLst/>
          </a:prstGeom>
        </p:spPr>
      </p:pic>
      <p:sp>
        <p:nvSpPr>
          <p:cNvPr id="26" name="テキスト プレースホルダー 25">
            <a:extLst>
              <a:ext uri="{FF2B5EF4-FFF2-40B4-BE49-F238E27FC236}">
                <a16:creationId xmlns:a16="http://schemas.microsoft.com/office/drawing/2014/main" id="{E28A1293-BC45-4562-8170-F7D02C742FA0}"/>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t>獲物を見つけたハラビロカマキリ</a:t>
            </a:r>
          </a:p>
          <a:p>
            <a:r>
              <a:rPr lang="ja-JP" altLang="en-US" sz="1200" dirty="0"/>
              <a:t>カマキリは目で獲物を見て、近づいてきたところを捕らえます。キャンパスで捕まえたハラビロカマキリを観察してみました。</a:t>
            </a:r>
          </a:p>
        </p:txBody>
      </p:sp>
      <p:sp>
        <p:nvSpPr>
          <p:cNvPr id="27" name="テキスト プレースホルダー 26">
            <a:extLst>
              <a:ext uri="{FF2B5EF4-FFF2-40B4-BE49-F238E27FC236}">
                <a16:creationId xmlns:a16="http://schemas.microsoft.com/office/drawing/2014/main" id="{B3B70749-1F7C-4BE6-B07A-921675F3D9AC}"/>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t>ハラビロカマキリの「視線」</a:t>
            </a:r>
          </a:p>
          <a:p>
            <a:r>
              <a:rPr lang="ja-JP" altLang="en-US" sz="1200" dirty="0"/>
              <a:t>ハラビロカマキリの偽瞳孔を観察しました。本当の瞳では有りませんが、こちらを「見る」表情が面白いですね。</a:t>
            </a:r>
          </a:p>
        </p:txBody>
      </p:sp>
      <p:pic>
        <p:nvPicPr>
          <p:cNvPr id="38" name="オンライン メディア 4" title="ハラビロカマキリの身づくろい">
            <a:hlinkClick r:id="" action="ppaction://media"/>
            <a:extLst>
              <a:ext uri="{FF2B5EF4-FFF2-40B4-BE49-F238E27FC236}">
                <a16:creationId xmlns:a16="http://schemas.microsoft.com/office/drawing/2014/main" id="{27632212-779B-4771-A5E0-C69AD4EDE32C}"/>
              </a:ext>
            </a:extLst>
          </p:cNvPr>
          <p:cNvPicPr>
            <a:picLocks noGrp="1" noRot="1" noChangeAspect="1"/>
          </p:cNvPicPr>
          <p:nvPr>
            <p:ph type="media" sz="quarter" idx="19"/>
            <a:videoFile r:link="rId3"/>
          </p:nvPr>
        </p:nvPicPr>
        <p:blipFill>
          <a:blip r:embed="rId7"/>
          <a:stretch>
            <a:fillRect/>
          </a:stretch>
        </p:blipFill>
        <p:spPr>
          <a:xfrm>
            <a:off x="153194" y="3572669"/>
            <a:ext cx="4064000" cy="2286000"/>
          </a:xfrm>
          <a:prstGeom prst="rect">
            <a:avLst/>
          </a:prstGeom>
        </p:spPr>
      </p:pic>
      <p:sp>
        <p:nvSpPr>
          <p:cNvPr id="39" name="テキスト プレースホルダー 28">
            <a:extLst>
              <a:ext uri="{FF2B5EF4-FFF2-40B4-BE49-F238E27FC236}">
                <a16:creationId xmlns:a16="http://schemas.microsoft.com/office/drawing/2014/main" id="{901D118B-6219-4F16-9482-5C02DB2D5449}"/>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effectLst/>
              </a:rPr>
              <a:t>ハラビロカマキリの身づくろい</a:t>
            </a:r>
            <a:endParaRPr lang="ja-JP" altLang="en-US" sz="1200" b="1" dirty="0"/>
          </a:p>
          <a:p>
            <a:r>
              <a:rPr lang="ja-JP" altLang="en-US" sz="1200" dirty="0"/>
              <a:t>昆虫は意外にきれい好きです。キャンパスで捕まえたハラビロカマキリが、顔や足をそうじする様子を観察しました。</a:t>
            </a:r>
          </a:p>
        </p:txBody>
      </p:sp>
    </p:spTree>
    <p:extLst>
      <p:ext uri="{BB962C8B-B14F-4D97-AF65-F5344CB8AC3E}">
        <p14:creationId xmlns:p14="http://schemas.microsoft.com/office/powerpoint/2010/main" val="38372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2"/>
                                        </p:tgtEl>
                                      </p:cBhvr>
                                    </p:cmd>
                                  </p:childTnLst>
                                </p:cTn>
                              </p:par>
                            </p:childTnLst>
                          </p:cTn>
                        </p:par>
                      </p:childTnLst>
                    </p:cTn>
                  </p:par>
                </p:childTnLst>
              </p:cTn>
              <p:nextCondLst>
                <p:cond evt="onClick" delay="0">
                  <p:tgtEl>
                    <p:spTgt spid="22"/>
                  </p:tgtEl>
                </p:cond>
              </p:nextCondLst>
            </p:seq>
            <p:video>
              <p:cMediaNode vol="80000">
                <p:cTn id="20" fill="hold" display="0">
                  <p:stCondLst>
                    <p:cond delay="indefinite"/>
                  </p:stCondLst>
                </p:cTn>
                <p:tgtEl>
                  <p:spTgt spid="22"/>
                </p:tgtEl>
              </p:cMediaNode>
            </p:video>
            <p:seq concurrent="1" nextAc="seek">
              <p:cTn id="21" restart="whenNotActive" fill="hold" evtFilter="cancelBubble" nodeType="interactiveSeq">
                <p:stCondLst>
                  <p:cond evt="onClick" delay="0">
                    <p:tgtEl>
                      <p:spTgt spid="2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23"/>
                                        </p:tgtEl>
                                      </p:cBhvr>
                                    </p:cmd>
                                  </p:childTnLst>
                                </p:cTn>
                              </p:par>
                            </p:childTnLst>
                          </p:cTn>
                        </p:par>
                      </p:childTnLst>
                    </p:cTn>
                  </p:par>
                </p:childTnLst>
              </p:cTn>
              <p:nextCondLst>
                <p:cond evt="onClick" delay="0">
                  <p:tgtEl>
                    <p:spTgt spid="23"/>
                  </p:tgtEl>
                </p:cond>
              </p:nextCondLst>
            </p:seq>
            <p:video>
              <p:cMediaNode vol="80000">
                <p:cTn id="26" fill="hold" display="0">
                  <p:stCondLst>
                    <p:cond delay="indefinite"/>
                  </p:stCondLst>
                </p:cTn>
                <p:tgtEl>
                  <p:spTgt spid="23"/>
                </p:tgtEl>
              </p:cMediaNode>
            </p:video>
            <p:seq concurrent="1" nextAc="seek">
              <p:cTn id="27" restart="whenNotActive" fill="hold" evtFilter="cancelBubble" nodeType="interactiveSeq">
                <p:stCondLst>
                  <p:cond evt="onClick" delay="0">
                    <p:tgtEl>
                      <p:spTgt spid="38"/>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38"/>
                                        </p:tgtEl>
                                      </p:cBhvr>
                                    </p:cmd>
                                  </p:childTnLst>
                                </p:cTn>
                              </p:par>
                            </p:childTnLst>
                          </p:cTn>
                        </p:par>
                      </p:childTnLst>
                    </p:cTn>
                  </p:par>
                </p:childTnLst>
              </p:cTn>
              <p:nextCondLst>
                <p:cond evt="onClick" delay="0">
                  <p:tgtEl>
                    <p:spTgt spid="38"/>
                  </p:tgtEl>
                </p:cond>
              </p:nextCondLst>
            </p:seq>
            <p:video>
              <p:cMediaNode vol="80000">
                <p:cTn id="32" fill="hold" display="0">
                  <p:stCondLst>
                    <p:cond delay="indefinite"/>
                  </p:stCondLst>
                </p:cTn>
                <p:tgtEl>
                  <p:spTgt spid="3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dirty="0">
                <a:hlinkClick r:id="rId2" action="ppaction://hlinksldjump"/>
              </a:rPr>
              <a:t>ハナバチ類の観察動画</a:t>
            </a:r>
            <a:endParaRPr lang="en-US" altLang="ja-JP" dirty="0"/>
          </a:p>
          <a:p>
            <a:pPr marL="514350" indent="-514350">
              <a:lnSpc>
                <a:spcPct val="100000"/>
              </a:lnSpc>
              <a:spcBef>
                <a:spcPts val="1200"/>
              </a:spcBef>
              <a:buFont typeface="+mj-lt"/>
              <a:buAutoNum type="arabicPeriod"/>
            </a:pPr>
            <a:r>
              <a:rPr lang="ja-JP" altLang="en-US" dirty="0">
                <a:hlinkClick r:id="rId3" action="ppaction://hlinksldjump"/>
              </a:rPr>
              <a:t>アメンボ類の観察動画</a:t>
            </a:r>
            <a:endParaRPr lang="en-US" altLang="ja-JP" dirty="0"/>
          </a:p>
          <a:p>
            <a:pPr marL="514350" indent="-514350">
              <a:lnSpc>
                <a:spcPct val="100000"/>
              </a:lnSpc>
              <a:spcBef>
                <a:spcPts val="1200"/>
              </a:spcBef>
              <a:buFont typeface="+mj-lt"/>
              <a:buAutoNum type="arabicPeriod"/>
            </a:pPr>
            <a:r>
              <a:rPr lang="ja-JP" altLang="en-US" dirty="0">
                <a:hlinkClick r:id="rId4" action="ppaction://hlinksldjump"/>
              </a:rPr>
              <a:t>チョウ・ガ類の観察動画</a:t>
            </a:r>
            <a:endParaRPr lang="en-US" altLang="ja-JP" dirty="0"/>
          </a:p>
          <a:p>
            <a:pPr marL="514350" indent="-514350">
              <a:lnSpc>
                <a:spcPct val="100000"/>
              </a:lnSpc>
              <a:spcBef>
                <a:spcPts val="1200"/>
              </a:spcBef>
              <a:buFont typeface="+mj-lt"/>
              <a:buAutoNum type="arabicPeriod"/>
            </a:pPr>
            <a:r>
              <a:rPr lang="ja-JP" altLang="en-US" dirty="0">
                <a:hlinkClick r:id="rId5" action="ppaction://hlinksldjump"/>
              </a:rPr>
              <a:t>バッタ類の観察動画</a:t>
            </a:r>
            <a:endParaRPr lang="en-US" altLang="ja-JP" dirty="0"/>
          </a:p>
          <a:p>
            <a:pPr marL="514350" indent="-514350">
              <a:lnSpc>
                <a:spcPct val="100000"/>
              </a:lnSpc>
              <a:spcBef>
                <a:spcPts val="1200"/>
              </a:spcBef>
              <a:buFont typeface="+mj-lt"/>
              <a:buAutoNum type="arabicPeriod"/>
            </a:pPr>
            <a:r>
              <a:rPr lang="ja-JP" altLang="en-US" dirty="0">
                <a:hlinkClick r:id="rId6" action="ppaction://hlinksldjump"/>
              </a:rPr>
              <a:t>トンボ類の観察動画</a:t>
            </a:r>
            <a:endParaRPr lang="en-US" altLang="ja-JP" dirty="0"/>
          </a:p>
          <a:p>
            <a:pPr marL="514350" indent="-514350">
              <a:lnSpc>
                <a:spcPct val="100000"/>
              </a:lnSpc>
              <a:spcBef>
                <a:spcPts val="1200"/>
              </a:spcBef>
              <a:buFont typeface="+mj-lt"/>
              <a:buAutoNum type="arabicPeriod"/>
            </a:pPr>
            <a:r>
              <a:rPr lang="ja-JP" altLang="en-US" dirty="0">
                <a:hlinkClick r:id="rId7" action="ppaction://hlinksldjump"/>
              </a:rPr>
              <a:t>カマキリ類の観察動画</a:t>
            </a:r>
            <a:endParaRPr lang="en-US" altLang="ja-JP" dirty="0"/>
          </a:p>
          <a:p>
            <a:pPr marL="514350" indent="-514350">
              <a:lnSpc>
                <a:spcPct val="100000"/>
              </a:lnSpc>
              <a:spcBef>
                <a:spcPts val="1200"/>
              </a:spcBef>
              <a:buFont typeface="+mj-lt"/>
              <a:buAutoNum type="arabicPeriod"/>
            </a:pPr>
            <a:r>
              <a:rPr lang="ja-JP" altLang="en-US" b="1" dirty="0">
                <a:hlinkClick r:id="rId8" action="ppaction://hlinksldjump"/>
              </a:rPr>
              <a:t>コウチュウ類の観察動画</a:t>
            </a:r>
            <a:endParaRPr lang="en-US" altLang="ja-JP" b="1" dirty="0"/>
          </a:p>
          <a:p>
            <a:pPr marL="514350" indent="-514350">
              <a:lnSpc>
                <a:spcPct val="100000"/>
              </a:lnSpc>
              <a:spcBef>
                <a:spcPts val="1200"/>
              </a:spcBef>
              <a:buFont typeface="+mj-lt"/>
              <a:buAutoNum type="arabicPeriod"/>
            </a:pPr>
            <a:r>
              <a:rPr lang="ja-JP" altLang="en-US" dirty="0">
                <a:hlinkClick r:id="rId9" action="ppaction://hlinksldjump"/>
              </a:rPr>
              <a:t>アリ類・アブラムシ類の観察動画</a:t>
            </a:r>
            <a:endParaRPr lang="en-US" altLang="ja-JP" dirty="0"/>
          </a:p>
          <a:p>
            <a:pPr marL="514350" indent="-514350">
              <a:lnSpc>
                <a:spcPct val="100000"/>
              </a:lnSpc>
              <a:spcBef>
                <a:spcPts val="1200"/>
              </a:spcBef>
              <a:buFont typeface="+mj-lt"/>
              <a:buAutoNum type="arabicPeriod"/>
            </a:pPr>
            <a:r>
              <a:rPr lang="ja-JP" altLang="en-US" dirty="0">
                <a:hlinkClick r:id="rId10" action="ppaction://hlinksldjump"/>
              </a:rPr>
              <a:t>その他の昆虫・小動物の観察動画</a:t>
            </a:r>
            <a:endParaRPr lang="ja-JP" altLang="en-US" dirty="0"/>
          </a:p>
        </p:txBody>
      </p:sp>
    </p:spTree>
    <p:extLst>
      <p:ext uri="{BB962C8B-B14F-4D97-AF65-F5344CB8AC3E}">
        <p14:creationId xmlns:p14="http://schemas.microsoft.com/office/powerpoint/2010/main" val="1905676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オンライン メディア 3" title="コメツキムシの起き上がりかた">
            <a:hlinkClick r:id="" action="ppaction://media"/>
            <a:extLst>
              <a:ext uri="{FF2B5EF4-FFF2-40B4-BE49-F238E27FC236}">
                <a16:creationId xmlns:a16="http://schemas.microsoft.com/office/drawing/2014/main" id="{79BCB652-B942-41D8-83B1-F68556AA5C5A}"/>
              </a:ext>
            </a:extLst>
          </p:cNvPr>
          <p:cNvPicPr>
            <a:picLocks noGrp="1" noRot="1" noChangeAspect="1"/>
          </p:cNvPicPr>
          <p:nvPr>
            <p:ph type="media" sz="quarter" idx="19"/>
            <a:videoFile r:link="rId1"/>
          </p:nvPr>
        </p:nvPicPr>
        <p:blipFill>
          <a:blip r:embed="rId6"/>
          <a:stretch>
            <a:fillRect/>
          </a:stretch>
        </p:blipFill>
        <p:spPr>
          <a:xfrm>
            <a:off x="153194" y="3572669"/>
            <a:ext cx="4064000" cy="2286000"/>
          </a:xfrm>
          <a:prstGeom prst="rect">
            <a:avLst/>
          </a:prstGeom>
        </p:spPr>
      </p:pic>
      <p:sp>
        <p:nvSpPr>
          <p:cNvPr id="28" name="テキスト プレースホルダー 27">
            <a:extLst>
              <a:ext uri="{FF2B5EF4-FFF2-40B4-BE49-F238E27FC236}">
                <a16:creationId xmlns:a16="http://schemas.microsoft.com/office/drawing/2014/main" id="{2E6D50DE-781D-4EC1-89F0-E97521B19588}"/>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t>コメツキムシの起き上がりかた</a:t>
            </a:r>
          </a:p>
          <a:p>
            <a:r>
              <a:rPr lang="ja-JP" altLang="en-US" sz="1200" dirty="0"/>
              <a:t>コメツキムシという、 タマムシに似たコウチュウのなかまです。ひっくり返って起き上がることができないようですが・・・</a:t>
            </a:r>
          </a:p>
        </p:txBody>
      </p:sp>
      <p:pic>
        <p:nvPicPr>
          <p:cNvPr id="18" name="オンライン メディア 1" title="垂直な壁を歩くテントウムシ">
            <a:hlinkClick r:id="" action="ppaction://media"/>
            <a:extLst>
              <a:ext uri="{FF2B5EF4-FFF2-40B4-BE49-F238E27FC236}">
                <a16:creationId xmlns:a16="http://schemas.microsoft.com/office/drawing/2014/main" id="{417CC9A1-5F5E-406D-B844-9B470ECB8837}"/>
              </a:ext>
            </a:extLst>
          </p:cNvPr>
          <p:cNvPicPr>
            <a:picLocks noGrp="1" noRot="1" noChangeAspect="1"/>
          </p:cNvPicPr>
          <p:nvPr>
            <p:ph type="media" sz="quarter" idx="17"/>
            <a:videoFile r:link="rId2"/>
          </p:nvPr>
        </p:nvPicPr>
        <p:blipFill>
          <a:blip r:embed="rId7"/>
          <a:stretch>
            <a:fillRect/>
          </a:stretch>
        </p:blipFill>
        <p:spPr>
          <a:xfrm>
            <a:off x="153194" y="142081"/>
            <a:ext cx="4064000" cy="2286000"/>
          </a:xfrm>
          <a:prstGeom prst="rect">
            <a:avLst/>
          </a:prstGeom>
        </p:spPr>
      </p:pic>
      <p:pic>
        <p:nvPicPr>
          <p:cNvPr id="21" name="オンライン メディア 4" title="テントウムシの起き上がり方">
            <a:hlinkClick r:id="" action="ppaction://media"/>
            <a:extLst>
              <a:ext uri="{FF2B5EF4-FFF2-40B4-BE49-F238E27FC236}">
                <a16:creationId xmlns:a16="http://schemas.microsoft.com/office/drawing/2014/main" id="{AF7E0C9E-6588-4C97-ACD4-E680124AE2E7}"/>
              </a:ext>
            </a:extLst>
          </p:cNvPr>
          <p:cNvPicPr>
            <a:picLocks noGrp="1" noRot="1" noChangeAspect="1"/>
          </p:cNvPicPr>
          <p:nvPr>
            <p:ph type="media" sz="quarter" idx="18"/>
            <a:videoFile r:link="rId3"/>
          </p:nvPr>
        </p:nvPicPr>
        <p:blipFill>
          <a:blip r:embed="rId8"/>
          <a:stretch>
            <a:fillRect/>
          </a:stretch>
        </p:blipFill>
        <p:spPr>
          <a:xfrm>
            <a:off x="4947444" y="142081"/>
            <a:ext cx="4064000" cy="2286000"/>
          </a:xfrm>
          <a:prstGeom prst="rect">
            <a:avLst/>
          </a:prstGeom>
        </p:spPr>
      </p:pic>
      <p:sp>
        <p:nvSpPr>
          <p:cNvPr id="30" name="テキスト プレースホルダー 28">
            <a:extLst>
              <a:ext uri="{FF2B5EF4-FFF2-40B4-BE49-F238E27FC236}">
                <a16:creationId xmlns:a16="http://schemas.microsoft.com/office/drawing/2014/main" id="{D3EE3888-B69D-464A-BCDA-1168B88D32C6}"/>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t>テントウムシの起き上がり方</a:t>
            </a:r>
          </a:p>
          <a:p>
            <a:r>
              <a:rPr lang="ja-JP" altLang="en-US" sz="1200" dirty="0"/>
              <a:t>壁から滑り落ちてひっくり返ったテントウムシです。起き上がる様子を、ハイスピード撮影して観察しました。</a:t>
            </a:r>
          </a:p>
        </p:txBody>
      </p:sp>
      <p:pic>
        <p:nvPicPr>
          <p:cNvPr id="31" name="オンライン メディア 2" title="シラホシハナムグリのかお">
            <a:hlinkClick r:id="" action="ppaction://media"/>
            <a:extLst>
              <a:ext uri="{FF2B5EF4-FFF2-40B4-BE49-F238E27FC236}">
                <a16:creationId xmlns:a16="http://schemas.microsoft.com/office/drawing/2014/main" id="{10A2519B-59F3-49F0-8596-39C39FC66126}"/>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
        <p:nvSpPr>
          <p:cNvPr id="32" name="テキスト プレースホルダー 31">
            <a:extLst>
              <a:ext uri="{FF2B5EF4-FFF2-40B4-BE49-F238E27FC236}">
                <a16:creationId xmlns:a16="http://schemas.microsoft.com/office/drawing/2014/main" id="{257CE2BD-FC41-4DB4-9A4A-A044396F7F76}"/>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t>垂直な壁を歩くテントウムシ</a:t>
            </a:r>
          </a:p>
          <a:p>
            <a:r>
              <a:rPr lang="ja-JP" altLang="en-US" sz="1200" dirty="0"/>
              <a:t>足の一番先（ふ節）は重要な役割を持っています。テントウムシの一種が、垂直な壁を登っていくところを撮影して観察しました。</a:t>
            </a:r>
          </a:p>
        </p:txBody>
      </p:sp>
      <p:sp>
        <p:nvSpPr>
          <p:cNvPr id="33" name="テキスト プレースホルダー 32">
            <a:extLst>
              <a:ext uri="{FF2B5EF4-FFF2-40B4-BE49-F238E27FC236}">
                <a16:creationId xmlns:a16="http://schemas.microsoft.com/office/drawing/2014/main" id="{696BD558-0110-486C-95D7-BBE0CDF7F428}"/>
              </a:ext>
            </a:extLst>
          </p:cNvPr>
          <p:cNvSpPr txBox="1">
            <a:spLocks noGrp="1"/>
          </p:cNvSpPr>
          <p:nvPr>
            <p:ph type="body" sz="quarter" idx="24"/>
          </p:nvPr>
        </p:nvSpPr>
        <p:spPr>
          <a:xfrm>
            <a:off x="4879975" y="5995988"/>
            <a:ext cx="4198938" cy="720725"/>
          </a:xfrm>
          <a:prstGeom prst="rect">
            <a:avLst/>
          </a:prstGeom>
          <a:noFill/>
        </p:spPr>
        <p:txBody>
          <a:bodyPr wrap="square">
            <a:spAutoFit/>
          </a:bodyPr>
          <a:lstStyle/>
          <a:p>
            <a:r>
              <a:rPr lang="ja-JP" altLang="en-US" sz="1200" b="1" dirty="0"/>
              <a:t>シラホシハナムグリのかお</a:t>
            </a:r>
            <a:r>
              <a:rPr lang="ja-JP" altLang="en-US" sz="1200" b="1" dirty="0">
                <a:effectLst/>
              </a:rPr>
              <a:t> </a:t>
            </a:r>
            <a:endParaRPr lang="ja-JP" altLang="en-US" sz="1200" b="1" dirty="0"/>
          </a:p>
          <a:p>
            <a:r>
              <a:rPr lang="ja-JP" altLang="en-US" sz="1200" dirty="0"/>
              <a:t>昆虫の頭には触角や複眼など、多くのセンサーが付いています。「小顎」と「下唇」のひげで、何かを探っている様子です。</a:t>
            </a:r>
          </a:p>
        </p:txBody>
      </p:sp>
    </p:spTree>
    <p:extLst>
      <p:ext uri="{BB962C8B-B14F-4D97-AF65-F5344CB8AC3E}">
        <p14:creationId xmlns:p14="http://schemas.microsoft.com/office/powerpoint/2010/main" val="34724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4"/>
                                        </p:tgtEl>
                                      </p:cBhvr>
                                    </p:cmd>
                                  </p:childTnLst>
                                </p:cTn>
                              </p:par>
                            </p:childTnLst>
                          </p:cTn>
                        </p:par>
                      </p:childTnLst>
                    </p:cTn>
                  </p:par>
                </p:childTnLst>
              </p:cTn>
              <p:nextCondLst>
                <p:cond evt="onClick" delay="0">
                  <p:tgtEl>
                    <p:spTgt spid="24"/>
                  </p:tgtEl>
                </p:cond>
              </p:nextCondLst>
            </p:seq>
            <p:video>
              <p:cMediaNode vol="80000">
                <p:cTn id="24" fill="hold" display="0">
                  <p:stCondLst>
                    <p:cond delay="indefinite"/>
                  </p:stCondLst>
                </p:cTn>
                <p:tgtEl>
                  <p:spTgt spid="24"/>
                </p:tgtEl>
              </p:cMediaNode>
            </p:video>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8"/>
                                        </p:tgtEl>
                                      </p:cBhvr>
                                    </p:cmd>
                                  </p:childTnLst>
                                </p:cTn>
                              </p:par>
                            </p:childTnLst>
                          </p:cTn>
                        </p:par>
                      </p:childTnLst>
                    </p:cTn>
                  </p:par>
                </p:childTnLst>
              </p:cTn>
              <p:nextCondLst>
                <p:cond evt="onClick" delay="0">
                  <p:tgtEl>
                    <p:spTgt spid="18"/>
                  </p:tgtEl>
                </p:cond>
              </p:nextCondLst>
            </p:seq>
            <p:video>
              <p:cMediaNode vol="80000">
                <p:cTn id="30" fill="hold" display="0">
                  <p:stCondLst>
                    <p:cond delay="indefinite"/>
                  </p:stCondLst>
                </p:cTn>
                <p:tgtEl>
                  <p:spTgt spid="18"/>
                </p:tgtEl>
              </p:cMediaNode>
            </p:video>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21"/>
                                        </p:tgtEl>
                                      </p:cBhvr>
                                    </p:cmd>
                                  </p:childTnLst>
                                </p:cTn>
                              </p:par>
                            </p:childTnLst>
                          </p:cTn>
                        </p:par>
                      </p:childTnLst>
                    </p:cTn>
                  </p:par>
                </p:childTnLst>
              </p:cTn>
              <p:nextCondLst>
                <p:cond evt="onClick" delay="0">
                  <p:tgtEl>
                    <p:spTgt spid="21"/>
                  </p:tgtEl>
                </p:cond>
              </p:nextCondLst>
            </p:seq>
            <p:video>
              <p:cMediaNode vol="80000">
                <p:cTn id="36" fill="hold" display="0">
                  <p:stCondLst>
                    <p:cond delay="indefinite"/>
                  </p:stCondLst>
                </p:cTn>
                <p:tgtEl>
                  <p:spTgt spid="21"/>
                </p:tgtEl>
              </p:cMediaNode>
            </p:video>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31"/>
                                        </p:tgtEl>
                                      </p:cBhvr>
                                    </p:cmd>
                                  </p:childTnLst>
                                </p:cTn>
                              </p:par>
                            </p:childTnLst>
                          </p:cTn>
                        </p:par>
                      </p:childTnLst>
                    </p:cTn>
                  </p:par>
                </p:childTnLst>
              </p:cTn>
              <p:nextCondLst>
                <p:cond evt="onClick" delay="0">
                  <p:tgtEl>
                    <p:spTgt spid="31"/>
                  </p:tgtEl>
                </p:cond>
              </p:nextCondLst>
            </p:seq>
            <p:video>
              <p:cMediaNode vol="80000">
                <p:cTn id="42" fill="hold" display="0">
                  <p:stCondLst>
                    <p:cond delay="indefinite"/>
                  </p:stCondLst>
                </p:cTn>
                <p:tgtEl>
                  <p:spTgt spid="31"/>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オンライン メディア 3" title="シギゾウムシの一種">
            <a:hlinkClick r:id="" action="ppaction://media"/>
            <a:extLst>
              <a:ext uri="{FF2B5EF4-FFF2-40B4-BE49-F238E27FC236}">
                <a16:creationId xmlns:a16="http://schemas.microsoft.com/office/drawing/2014/main" id="{47C348AC-7467-4E66-B765-5E864C49B1B3}"/>
              </a:ext>
            </a:extLst>
          </p:cNvPr>
          <p:cNvPicPr>
            <a:picLocks noGrp="1" noRot="1" noChangeAspect="1"/>
          </p:cNvPicPr>
          <p:nvPr>
            <p:ph type="media" sz="quarter" idx="17"/>
            <a:videoFile r:link="rId1"/>
          </p:nvPr>
        </p:nvPicPr>
        <p:blipFill>
          <a:blip r:embed="rId3"/>
          <a:stretch>
            <a:fillRect/>
          </a:stretch>
        </p:blipFill>
        <p:spPr>
          <a:xfrm>
            <a:off x="153194" y="142081"/>
            <a:ext cx="4064000" cy="2286000"/>
          </a:xfrm>
          <a:prstGeom prst="rect">
            <a:avLst/>
          </a:prstGeom>
        </p:spPr>
      </p:pic>
      <p:sp>
        <p:nvSpPr>
          <p:cNvPr id="29" name="テキスト プレースホルダー 28">
            <a:extLst>
              <a:ext uri="{FF2B5EF4-FFF2-40B4-BE49-F238E27FC236}">
                <a16:creationId xmlns:a16="http://schemas.microsoft.com/office/drawing/2014/main" id="{F5C9ABC7-D1ED-492D-A026-F71BDF9B72C9}"/>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t>シギゾウムシの一種</a:t>
            </a:r>
          </a:p>
          <a:p>
            <a:r>
              <a:rPr lang="ja-JP" altLang="en-US" sz="1200" dirty="0"/>
              <a:t>ゾウムシの仲間は、長い口（鼻ではありません！）を持っています。特に口の長いシギゾウムシの一種を観察しました。</a:t>
            </a:r>
          </a:p>
        </p:txBody>
      </p:sp>
    </p:spTree>
    <p:extLst>
      <p:ext uri="{BB962C8B-B14F-4D97-AF65-F5344CB8AC3E}">
        <p14:creationId xmlns:p14="http://schemas.microsoft.com/office/powerpoint/2010/main" val="235942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8"/>
                                        </p:tgtEl>
                                      </p:cBhvr>
                                    </p:cmd>
                                  </p:childTnLst>
                                </p:cTn>
                              </p:par>
                            </p:childTnLst>
                          </p:cTn>
                        </p:par>
                      </p:childTnLst>
                    </p:cTn>
                  </p:par>
                </p:childTnLst>
              </p:cTn>
              <p:nextCondLst>
                <p:cond evt="onClick" delay="0">
                  <p:tgtEl>
                    <p:spTgt spid="28"/>
                  </p:tgtEl>
                </p:cond>
              </p:nextCondLst>
            </p:seq>
            <p:video>
              <p:cMediaNode vol="80000">
                <p:cTn id="12" fill="hold" display="0">
                  <p:stCondLst>
                    <p:cond delay="indefinite"/>
                  </p:stCondLst>
                </p:cTn>
                <p:tgtEl>
                  <p:spTgt spid="28"/>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dirty="0">
                <a:hlinkClick r:id="rId2" action="ppaction://hlinksldjump"/>
              </a:rPr>
              <a:t>ハナバチ類の観察動画</a:t>
            </a:r>
            <a:endParaRPr lang="en-US" altLang="ja-JP" dirty="0"/>
          </a:p>
          <a:p>
            <a:pPr marL="514350" indent="-514350">
              <a:lnSpc>
                <a:spcPct val="100000"/>
              </a:lnSpc>
              <a:spcBef>
                <a:spcPts val="1200"/>
              </a:spcBef>
              <a:buFont typeface="+mj-lt"/>
              <a:buAutoNum type="arabicPeriod"/>
            </a:pPr>
            <a:r>
              <a:rPr lang="ja-JP" altLang="en-US" dirty="0">
                <a:hlinkClick r:id="rId3" action="ppaction://hlinksldjump"/>
              </a:rPr>
              <a:t>アメンボ類の観察動画</a:t>
            </a:r>
            <a:endParaRPr lang="en-US" altLang="ja-JP" dirty="0"/>
          </a:p>
          <a:p>
            <a:pPr marL="514350" indent="-514350">
              <a:lnSpc>
                <a:spcPct val="100000"/>
              </a:lnSpc>
              <a:spcBef>
                <a:spcPts val="1200"/>
              </a:spcBef>
              <a:buFont typeface="+mj-lt"/>
              <a:buAutoNum type="arabicPeriod"/>
            </a:pPr>
            <a:r>
              <a:rPr lang="ja-JP" altLang="en-US" dirty="0">
                <a:hlinkClick r:id="rId4" action="ppaction://hlinksldjump"/>
              </a:rPr>
              <a:t>チョウ・ガ類の観察動画</a:t>
            </a:r>
            <a:endParaRPr lang="en-US" altLang="ja-JP" dirty="0"/>
          </a:p>
          <a:p>
            <a:pPr marL="514350" indent="-514350">
              <a:lnSpc>
                <a:spcPct val="100000"/>
              </a:lnSpc>
              <a:spcBef>
                <a:spcPts val="1200"/>
              </a:spcBef>
              <a:buFont typeface="+mj-lt"/>
              <a:buAutoNum type="arabicPeriod"/>
            </a:pPr>
            <a:r>
              <a:rPr lang="ja-JP" altLang="en-US" dirty="0">
                <a:hlinkClick r:id="rId5" action="ppaction://hlinksldjump"/>
              </a:rPr>
              <a:t>バッタ類の観察動画</a:t>
            </a:r>
            <a:endParaRPr lang="en-US" altLang="ja-JP" dirty="0"/>
          </a:p>
          <a:p>
            <a:pPr marL="514350" indent="-514350">
              <a:lnSpc>
                <a:spcPct val="100000"/>
              </a:lnSpc>
              <a:spcBef>
                <a:spcPts val="1200"/>
              </a:spcBef>
              <a:buFont typeface="+mj-lt"/>
              <a:buAutoNum type="arabicPeriod"/>
            </a:pPr>
            <a:r>
              <a:rPr lang="ja-JP" altLang="en-US" dirty="0">
                <a:hlinkClick r:id="rId6" action="ppaction://hlinksldjump"/>
              </a:rPr>
              <a:t>トンボ類の観察動画</a:t>
            </a:r>
            <a:endParaRPr lang="en-US" altLang="ja-JP" dirty="0"/>
          </a:p>
          <a:p>
            <a:pPr marL="514350" indent="-514350">
              <a:lnSpc>
                <a:spcPct val="100000"/>
              </a:lnSpc>
              <a:spcBef>
                <a:spcPts val="1200"/>
              </a:spcBef>
              <a:buFont typeface="+mj-lt"/>
              <a:buAutoNum type="arabicPeriod"/>
            </a:pPr>
            <a:r>
              <a:rPr lang="ja-JP" altLang="en-US" dirty="0">
                <a:hlinkClick r:id="rId7" action="ppaction://hlinksldjump"/>
              </a:rPr>
              <a:t>カマキリ類の観察動画</a:t>
            </a:r>
            <a:endParaRPr lang="en-US" altLang="ja-JP" dirty="0"/>
          </a:p>
          <a:p>
            <a:pPr marL="514350" indent="-514350">
              <a:lnSpc>
                <a:spcPct val="100000"/>
              </a:lnSpc>
              <a:spcBef>
                <a:spcPts val="1200"/>
              </a:spcBef>
              <a:buFont typeface="+mj-lt"/>
              <a:buAutoNum type="arabicPeriod"/>
            </a:pPr>
            <a:r>
              <a:rPr lang="ja-JP" altLang="en-US" dirty="0">
                <a:hlinkClick r:id="rId8" action="ppaction://hlinksldjump"/>
              </a:rPr>
              <a:t>コウチュウ類の観察動画</a:t>
            </a:r>
            <a:endParaRPr lang="en-US" altLang="ja-JP" dirty="0"/>
          </a:p>
          <a:p>
            <a:pPr marL="514350" indent="-514350">
              <a:lnSpc>
                <a:spcPct val="100000"/>
              </a:lnSpc>
              <a:spcBef>
                <a:spcPts val="1200"/>
              </a:spcBef>
              <a:buFont typeface="+mj-lt"/>
              <a:buAutoNum type="arabicPeriod"/>
            </a:pPr>
            <a:r>
              <a:rPr lang="ja-JP" altLang="en-US" b="1" dirty="0">
                <a:hlinkClick r:id="rId9" action="ppaction://hlinksldjump"/>
              </a:rPr>
              <a:t>アリ類・アブラムシ類の観察動画</a:t>
            </a:r>
            <a:endParaRPr lang="en-US" altLang="ja-JP" b="1" dirty="0"/>
          </a:p>
          <a:p>
            <a:pPr marL="514350" indent="-514350">
              <a:lnSpc>
                <a:spcPct val="100000"/>
              </a:lnSpc>
              <a:spcBef>
                <a:spcPts val="1200"/>
              </a:spcBef>
              <a:buFont typeface="+mj-lt"/>
              <a:buAutoNum type="arabicPeriod"/>
            </a:pPr>
            <a:r>
              <a:rPr lang="ja-JP" altLang="en-US" dirty="0">
                <a:hlinkClick r:id="rId10" action="ppaction://hlinksldjump"/>
              </a:rPr>
              <a:t>その他の昆虫・小動物の観察動画</a:t>
            </a:r>
            <a:endParaRPr lang="ja-JP" altLang="en-US" dirty="0"/>
          </a:p>
        </p:txBody>
      </p:sp>
    </p:spTree>
    <p:extLst>
      <p:ext uri="{BB962C8B-B14F-4D97-AF65-F5344CB8AC3E}">
        <p14:creationId xmlns:p14="http://schemas.microsoft.com/office/powerpoint/2010/main" val="222148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オンライン メディア 1" title="クロオオアリのワーカーと大型ワーカー">
            <a:hlinkClick r:id="" action="ppaction://media"/>
            <a:extLst>
              <a:ext uri="{FF2B5EF4-FFF2-40B4-BE49-F238E27FC236}">
                <a16:creationId xmlns:a16="http://schemas.microsoft.com/office/drawing/2014/main" id="{3C59796A-777B-4D0C-8F5E-A25CE1D372DA}"/>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2" title="クロオオアリの触角の動き">
            <a:hlinkClick r:id="" action="ppaction://media"/>
            <a:extLst>
              <a:ext uri="{FF2B5EF4-FFF2-40B4-BE49-F238E27FC236}">
                <a16:creationId xmlns:a16="http://schemas.microsoft.com/office/drawing/2014/main" id="{71CA935B-82DC-4DF2-889F-06E4647F02E1}"/>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3" title="荷物を運ぶクロオオアリ">
            <a:hlinkClick r:id="" action="ppaction://media"/>
            <a:extLst>
              <a:ext uri="{FF2B5EF4-FFF2-40B4-BE49-F238E27FC236}">
                <a16:creationId xmlns:a16="http://schemas.microsoft.com/office/drawing/2014/main" id="{C15FECB7-C89C-48CA-A2A4-962B0E664D8E}"/>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4" title="クロオオアリの巣の観察">
            <a:hlinkClick r:id="" action="ppaction://media"/>
            <a:extLst>
              <a:ext uri="{FF2B5EF4-FFF2-40B4-BE49-F238E27FC236}">
                <a16:creationId xmlns:a16="http://schemas.microsoft.com/office/drawing/2014/main" id="{5797A962-284A-403A-AA8C-BFEB14512CB1}"/>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
        <p:nvSpPr>
          <p:cNvPr id="14" name="テキスト プレースホルダー 13">
            <a:extLst>
              <a:ext uri="{FF2B5EF4-FFF2-40B4-BE49-F238E27FC236}">
                <a16:creationId xmlns:a16="http://schemas.microsoft.com/office/drawing/2014/main" id="{695A8706-0E9E-4EB9-BA52-1A5AB0878854}"/>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effectLst/>
              </a:rPr>
              <a:t>クロオオアリのワーカーと大型ワーカー</a:t>
            </a:r>
            <a:endParaRPr lang="ja-JP" altLang="en-US" sz="1200" b="1" dirty="0"/>
          </a:p>
          <a:p>
            <a:r>
              <a:rPr lang="ja-JP" altLang="en-US" sz="1200" dirty="0"/>
              <a:t>死んだイモムシに集まっていたクロオオアリの働きアリ（ワーカー）と大型働きアリ（大型ワーカー）を観察しました。</a:t>
            </a:r>
          </a:p>
        </p:txBody>
      </p:sp>
      <p:sp>
        <p:nvSpPr>
          <p:cNvPr id="15" name="テキスト プレースホルダー 14">
            <a:extLst>
              <a:ext uri="{FF2B5EF4-FFF2-40B4-BE49-F238E27FC236}">
                <a16:creationId xmlns:a16="http://schemas.microsoft.com/office/drawing/2014/main" id="{212E71D2-6435-40E3-9A89-2B603D8E4F91}"/>
              </a:ext>
            </a:extLst>
          </p:cNvPr>
          <p:cNvSpPr txBox="1">
            <a:spLocks noGrp="1"/>
          </p:cNvSpPr>
          <p:nvPr>
            <p:ph type="body" sz="quarter" idx="22"/>
          </p:nvPr>
        </p:nvSpPr>
        <p:spPr>
          <a:xfrm>
            <a:off x="4879975" y="2576513"/>
            <a:ext cx="4198938" cy="719137"/>
          </a:xfrm>
          <a:prstGeom prst="rect">
            <a:avLst/>
          </a:prstGeom>
          <a:noFill/>
        </p:spPr>
        <p:txBody>
          <a:bodyPr wrap="square">
            <a:spAutoFit/>
          </a:bodyPr>
          <a:lstStyle/>
          <a:p>
            <a:r>
              <a:rPr lang="ja-JP" altLang="en-US" sz="1200" b="1" dirty="0">
                <a:effectLst/>
              </a:rPr>
              <a:t>クロオオアリの触角の動き</a:t>
            </a:r>
            <a:endParaRPr lang="ja-JP" altLang="en-US" sz="1200" b="1" dirty="0"/>
          </a:p>
          <a:p>
            <a:r>
              <a:rPr lang="ja-JP" altLang="en-US" sz="1200" dirty="0"/>
              <a:t>触角を忙しく動かして、周りを探っています。触角以外にも、「下唇」と「小顎」についたの</a:t>
            </a:r>
            <a:r>
              <a:rPr lang="en-US" altLang="ja-JP" sz="1200" dirty="0"/>
              <a:t>4</a:t>
            </a:r>
            <a:r>
              <a:rPr lang="ja-JP" altLang="en-US" sz="1200" dirty="0"/>
              <a:t>本の「ひげ」も見えています。</a:t>
            </a:r>
          </a:p>
        </p:txBody>
      </p:sp>
      <p:sp>
        <p:nvSpPr>
          <p:cNvPr id="16" name="テキスト プレースホルダー 15">
            <a:extLst>
              <a:ext uri="{FF2B5EF4-FFF2-40B4-BE49-F238E27FC236}">
                <a16:creationId xmlns:a16="http://schemas.microsoft.com/office/drawing/2014/main" id="{79DD20E2-8FA5-4967-A05B-7CDB2DCD426E}"/>
              </a:ext>
            </a:extLst>
          </p:cNvPr>
          <p:cNvSpPr txBox="1">
            <a:spLocks noGrp="1"/>
          </p:cNvSpPr>
          <p:nvPr>
            <p:ph type="body" sz="quarter" idx="23"/>
          </p:nvPr>
        </p:nvSpPr>
        <p:spPr>
          <a:xfrm>
            <a:off x="85725" y="5995988"/>
            <a:ext cx="4198938" cy="720725"/>
          </a:xfrm>
          <a:prstGeom prst="rect">
            <a:avLst/>
          </a:prstGeom>
          <a:noFill/>
        </p:spPr>
        <p:txBody>
          <a:bodyPr wrap="square">
            <a:spAutoFit/>
          </a:bodyPr>
          <a:lstStyle/>
          <a:p>
            <a:r>
              <a:rPr lang="ja-JP" altLang="en-US" sz="1200" b="1" dirty="0"/>
              <a:t>荷物を運ぶクロオオアリ</a:t>
            </a:r>
          </a:p>
          <a:p>
            <a:r>
              <a:rPr lang="ja-JP" altLang="en-US" sz="1200" dirty="0"/>
              <a:t>クロオオアリの働きありが、巣に荷物を持ち帰るところです。でこぼこを、苦労しながら乗り越えていく様子がわかります。</a:t>
            </a:r>
          </a:p>
        </p:txBody>
      </p:sp>
      <p:sp>
        <p:nvSpPr>
          <p:cNvPr id="17" name="テキスト プレースホルダー 16">
            <a:extLst>
              <a:ext uri="{FF2B5EF4-FFF2-40B4-BE49-F238E27FC236}">
                <a16:creationId xmlns:a16="http://schemas.microsoft.com/office/drawing/2014/main" id="{AE3A920C-426A-4927-8C2F-1CFD4FBAA545}"/>
              </a:ext>
            </a:extLst>
          </p:cNvPr>
          <p:cNvSpPr txBox="1">
            <a:spLocks noGrp="1"/>
          </p:cNvSpPr>
          <p:nvPr>
            <p:ph type="body" sz="quarter" idx="24"/>
          </p:nvPr>
        </p:nvSpPr>
        <p:spPr>
          <a:xfrm>
            <a:off x="4879975" y="5995988"/>
            <a:ext cx="4198938" cy="720725"/>
          </a:xfrm>
          <a:prstGeom prst="rect">
            <a:avLst/>
          </a:prstGeom>
          <a:noFill/>
        </p:spPr>
        <p:txBody>
          <a:bodyPr wrap="square">
            <a:spAutoFit/>
          </a:bodyPr>
          <a:lstStyle/>
          <a:p>
            <a:r>
              <a:rPr lang="ja-JP" altLang="en-US" sz="1200" b="1" dirty="0"/>
              <a:t>クロオオアリの巣の観察</a:t>
            </a:r>
          </a:p>
          <a:p>
            <a:r>
              <a:rPr lang="ja-JP" altLang="en-US" sz="1200" dirty="0"/>
              <a:t>コンクリートの隙間にクロオオアリの巣を見つけました。出入りする個体のうごきを</a:t>
            </a:r>
            <a:r>
              <a:rPr lang="en-US" altLang="ja-JP" sz="1200" dirty="0"/>
              <a:t>4</a:t>
            </a:r>
            <a:r>
              <a:rPr lang="ja-JP" altLang="en-US" sz="1200" dirty="0"/>
              <a:t>倍スローで観察してみました。</a:t>
            </a:r>
          </a:p>
        </p:txBody>
      </p:sp>
    </p:spTree>
    <p:extLst>
      <p:ext uri="{BB962C8B-B14F-4D97-AF65-F5344CB8AC3E}">
        <p14:creationId xmlns:p14="http://schemas.microsoft.com/office/powerpoint/2010/main" val="26792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オンライン メディア 14" title="クロヤマアリの巣の観察">
            <a:hlinkClick r:id="" action="ppaction://media"/>
            <a:extLst>
              <a:ext uri="{FF2B5EF4-FFF2-40B4-BE49-F238E27FC236}">
                <a16:creationId xmlns:a16="http://schemas.microsoft.com/office/drawing/2014/main" id="{056D7EE9-F444-49A6-871C-F100093B01CD}"/>
              </a:ext>
            </a:extLst>
          </p:cNvPr>
          <p:cNvPicPr>
            <a:picLocks noGrp="1" noRot="1" noChangeAspect="1"/>
          </p:cNvPicPr>
          <p:nvPr>
            <p:ph type="media" sz="quarter" idx="17"/>
            <a:videoFile r:link="rId1"/>
          </p:nvPr>
        </p:nvPicPr>
        <p:blipFill>
          <a:blip r:embed="rId6"/>
          <a:stretch>
            <a:fillRect/>
          </a:stretch>
        </p:blipFill>
        <p:spPr>
          <a:xfrm>
            <a:off x="88900" y="174625"/>
            <a:ext cx="4064000" cy="2286000"/>
          </a:xfrm>
          <a:prstGeom prst="rect">
            <a:avLst/>
          </a:prstGeom>
        </p:spPr>
      </p:pic>
      <p:pic>
        <p:nvPicPr>
          <p:cNvPr id="23" name="オンライン メディア 22" title="アリのひっこし行列">
            <a:hlinkClick r:id="" action="ppaction://media"/>
            <a:extLst>
              <a:ext uri="{FF2B5EF4-FFF2-40B4-BE49-F238E27FC236}">
                <a16:creationId xmlns:a16="http://schemas.microsoft.com/office/drawing/2014/main" id="{9F248275-C80D-4247-A52B-D7329D2E6EE9}"/>
              </a:ext>
            </a:extLst>
          </p:cNvPr>
          <p:cNvPicPr>
            <a:picLocks noGrp="1" noRot="1" noChangeAspect="1"/>
          </p:cNvPicPr>
          <p:nvPr>
            <p:ph type="media" sz="quarter" idx="18"/>
            <a:videoFile r:link="rId2"/>
          </p:nvPr>
        </p:nvPicPr>
        <p:blipFill>
          <a:blip r:embed="rId7"/>
          <a:stretch>
            <a:fillRect/>
          </a:stretch>
        </p:blipFill>
        <p:spPr>
          <a:xfrm>
            <a:off x="4879975" y="104775"/>
            <a:ext cx="4198938" cy="2362200"/>
          </a:xfrm>
          <a:prstGeom prst="rect">
            <a:avLst/>
          </a:prstGeom>
        </p:spPr>
      </p:pic>
      <p:pic>
        <p:nvPicPr>
          <p:cNvPr id="24" name="オンライン メディア 23" title="アミメアリの行列">
            <a:hlinkClick r:id="" action="ppaction://media"/>
            <a:extLst>
              <a:ext uri="{FF2B5EF4-FFF2-40B4-BE49-F238E27FC236}">
                <a16:creationId xmlns:a16="http://schemas.microsoft.com/office/drawing/2014/main" id="{D74687CA-AA74-4978-AEE2-7C0744C7E370}"/>
              </a:ext>
            </a:extLst>
          </p:cNvPr>
          <p:cNvPicPr>
            <a:picLocks noGrp="1" noRot="1" noChangeAspect="1"/>
          </p:cNvPicPr>
          <p:nvPr>
            <p:ph type="media" sz="quarter" idx="19"/>
            <a:videoFile r:link="rId3"/>
          </p:nvPr>
        </p:nvPicPr>
        <p:blipFill>
          <a:blip r:embed="rId8"/>
          <a:stretch>
            <a:fillRect/>
          </a:stretch>
        </p:blipFill>
        <p:spPr>
          <a:xfrm>
            <a:off x="85725" y="3533775"/>
            <a:ext cx="4198938" cy="2362200"/>
          </a:xfrm>
          <a:prstGeom prst="rect">
            <a:avLst/>
          </a:prstGeom>
        </p:spPr>
      </p:pic>
      <p:pic>
        <p:nvPicPr>
          <p:cNvPr id="25" name="オンライン メディア 24" title="アブラムシの世話をするアリ">
            <a:hlinkClick r:id="" action="ppaction://media"/>
            <a:extLst>
              <a:ext uri="{FF2B5EF4-FFF2-40B4-BE49-F238E27FC236}">
                <a16:creationId xmlns:a16="http://schemas.microsoft.com/office/drawing/2014/main" id="{379240D4-4FAC-4C9D-9870-319A62B1687E}"/>
              </a:ext>
            </a:extLst>
          </p:cNvPr>
          <p:cNvPicPr>
            <a:picLocks noGrp="1" noRot="1" noChangeAspect="1"/>
          </p:cNvPicPr>
          <p:nvPr>
            <p:ph type="media" sz="quarter" idx="20"/>
            <a:videoFile r:link="rId4"/>
          </p:nvPr>
        </p:nvPicPr>
        <p:blipFill>
          <a:blip r:embed="rId9"/>
          <a:stretch>
            <a:fillRect/>
          </a:stretch>
        </p:blipFill>
        <p:spPr>
          <a:xfrm>
            <a:off x="4879975" y="3533775"/>
            <a:ext cx="4198938" cy="2362200"/>
          </a:xfrm>
          <a:prstGeom prst="rect">
            <a:avLst/>
          </a:prstGeom>
        </p:spPr>
      </p:pic>
      <p:sp>
        <p:nvSpPr>
          <p:cNvPr id="19" name="テキスト プレースホルダー 18">
            <a:extLst>
              <a:ext uri="{FF2B5EF4-FFF2-40B4-BE49-F238E27FC236}">
                <a16:creationId xmlns:a16="http://schemas.microsoft.com/office/drawing/2014/main" id="{94CF1C07-9280-4D40-9EE4-6E1B78EA1FEF}"/>
              </a:ext>
            </a:extLst>
          </p:cNvPr>
          <p:cNvSpPr>
            <a:spLocks noGrp="1"/>
          </p:cNvSpPr>
          <p:nvPr>
            <p:ph type="body" sz="quarter" idx="21"/>
          </p:nvPr>
        </p:nvSpPr>
        <p:spPr/>
        <p:txBody>
          <a:bodyPr/>
          <a:lstStyle/>
          <a:p>
            <a:r>
              <a:rPr lang="ja-JP" altLang="en-US" b="1" dirty="0"/>
              <a:t>クロヤマアリの巣の観察</a:t>
            </a:r>
          </a:p>
          <a:p>
            <a:r>
              <a:rPr lang="ja-JP" altLang="en-US" dirty="0"/>
              <a:t>働きアリは餌を集めるだけでなく、ゴミを捨てたり、巣を守ったりして働きます。クロヤマアリの巣の口をマクロ撮影して観察しました。</a:t>
            </a:r>
          </a:p>
          <a:p>
            <a:endParaRPr lang="ja-JP" altLang="en-US" dirty="0"/>
          </a:p>
        </p:txBody>
      </p:sp>
      <p:sp>
        <p:nvSpPr>
          <p:cNvPr id="20" name="テキスト プレースホルダー 19">
            <a:extLst>
              <a:ext uri="{FF2B5EF4-FFF2-40B4-BE49-F238E27FC236}">
                <a16:creationId xmlns:a16="http://schemas.microsoft.com/office/drawing/2014/main" id="{A1660F1A-2C11-45CB-9757-D3BBEDAB776C}"/>
              </a:ext>
            </a:extLst>
          </p:cNvPr>
          <p:cNvSpPr>
            <a:spLocks noGrp="1"/>
          </p:cNvSpPr>
          <p:nvPr>
            <p:ph type="body" sz="quarter" idx="22"/>
          </p:nvPr>
        </p:nvSpPr>
        <p:spPr/>
        <p:txBody>
          <a:bodyPr/>
          <a:lstStyle/>
          <a:p>
            <a:r>
              <a:rPr lang="ja-JP" altLang="en-US" b="1" dirty="0"/>
              <a:t>アリの引っ越し行列</a:t>
            </a:r>
          </a:p>
          <a:p>
            <a:r>
              <a:rPr lang="ja-JP" altLang="en-US" dirty="0"/>
              <a:t>アリの引っ越し行列を見つけたので、</a:t>
            </a:r>
            <a:r>
              <a:rPr lang="en-US" altLang="ja-JP" dirty="0"/>
              <a:t>8</a:t>
            </a:r>
            <a:r>
              <a:rPr lang="ja-JP" altLang="en-US" dirty="0"/>
              <a:t>倍スローで撮影して観察しました。授業中の野外実習で撮影した動画です。</a:t>
            </a:r>
          </a:p>
          <a:p>
            <a:endParaRPr lang="ja-JP" altLang="en-US" dirty="0"/>
          </a:p>
        </p:txBody>
      </p:sp>
      <p:sp>
        <p:nvSpPr>
          <p:cNvPr id="21" name="テキスト プレースホルダー 20">
            <a:extLst>
              <a:ext uri="{FF2B5EF4-FFF2-40B4-BE49-F238E27FC236}">
                <a16:creationId xmlns:a16="http://schemas.microsoft.com/office/drawing/2014/main" id="{DBD2086D-30DE-4DE6-8759-B93125FDC871}"/>
              </a:ext>
            </a:extLst>
          </p:cNvPr>
          <p:cNvSpPr>
            <a:spLocks noGrp="1"/>
          </p:cNvSpPr>
          <p:nvPr>
            <p:ph type="body" sz="quarter" idx="23"/>
          </p:nvPr>
        </p:nvSpPr>
        <p:spPr/>
        <p:txBody>
          <a:bodyPr/>
          <a:lstStyle/>
          <a:p>
            <a:r>
              <a:rPr lang="ja-JP" altLang="en-US" b="1" dirty="0"/>
              <a:t>アミメアリの行列</a:t>
            </a:r>
          </a:p>
          <a:p>
            <a:r>
              <a:rPr lang="ja-JP" altLang="en-US" dirty="0"/>
              <a:t>アミメアリの行列が忙しく行き来している様子を、</a:t>
            </a:r>
            <a:r>
              <a:rPr lang="en-US" altLang="ja-JP" dirty="0"/>
              <a:t>8</a:t>
            </a:r>
            <a:r>
              <a:rPr lang="ja-JP" altLang="en-US" dirty="0"/>
              <a:t>倍スロー撮影で観察しました。授業中の野外実習で撮影した動画です。</a:t>
            </a:r>
          </a:p>
          <a:p>
            <a:r>
              <a:rPr lang="ja-JP" altLang="en-US" dirty="0"/>
              <a:t> </a:t>
            </a:r>
          </a:p>
          <a:p>
            <a:endParaRPr lang="ja-JP" altLang="en-US" dirty="0"/>
          </a:p>
        </p:txBody>
      </p:sp>
      <p:sp>
        <p:nvSpPr>
          <p:cNvPr id="22" name="テキスト プレースホルダー 21">
            <a:extLst>
              <a:ext uri="{FF2B5EF4-FFF2-40B4-BE49-F238E27FC236}">
                <a16:creationId xmlns:a16="http://schemas.microsoft.com/office/drawing/2014/main" id="{8F00EA30-E1A1-4EE7-A0A4-CE06A3F05267}"/>
              </a:ext>
            </a:extLst>
          </p:cNvPr>
          <p:cNvSpPr>
            <a:spLocks noGrp="1"/>
          </p:cNvSpPr>
          <p:nvPr>
            <p:ph type="body" sz="quarter" idx="24"/>
          </p:nvPr>
        </p:nvSpPr>
        <p:spPr/>
        <p:txBody>
          <a:bodyPr/>
          <a:lstStyle/>
          <a:p>
            <a:r>
              <a:rPr lang="ja-JP" altLang="en-US" b="1" dirty="0">
                <a:effectLst/>
              </a:rPr>
              <a:t>アリとアブラムシの共生</a:t>
            </a:r>
            <a:endParaRPr lang="ja-JP" altLang="en-US" b="1" dirty="0"/>
          </a:p>
          <a:p>
            <a:r>
              <a:rPr lang="ja-JP" altLang="en-US" dirty="0"/>
              <a:t>アブラムシは植物のしる（師管液）を吸う昆虫です。いろいろなアリが、アブラムシに余った甘露（みつ）をもらいます。</a:t>
            </a:r>
          </a:p>
          <a:p>
            <a:endParaRPr lang="ja-JP" altLang="en-US" dirty="0"/>
          </a:p>
        </p:txBody>
      </p:sp>
    </p:spTree>
    <p:extLst>
      <p:ext uri="{BB962C8B-B14F-4D97-AF65-F5344CB8AC3E}">
        <p14:creationId xmlns:p14="http://schemas.microsoft.com/office/powerpoint/2010/main" val="5234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15"/>
                </p:tgtEl>
              </p:cMediaNode>
            </p:vide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5"/>
                                        </p:tgtEl>
                                      </p:cBhvr>
                                    </p:cmd>
                                  </p:childTnLst>
                                </p:cTn>
                              </p:par>
                            </p:childTnLst>
                          </p:cTn>
                        </p:par>
                      </p:childTnLst>
                    </p:cTn>
                  </p:par>
                </p:childTnLst>
              </p:cTn>
              <p:nextCondLst>
                <p:cond evt="onClick" delay="0">
                  <p:tgtEl>
                    <p:spTgt spid="15"/>
                  </p:tgtEl>
                </p:cond>
              </p:nextCondLst>
            </p:seq>
            <p:video>
              <p:cMediaNode vol="80000">
                <p:cTn id="25" fill="hold" display="0">
                  <p:stCondLst>
                    <p:cond delay="indefinite"/>
                  </p:stCondLst>
                </p:cTn>
                <p:tgtEl>
                  <p:spTgt spid="23"/>
                </p:tgtEl>
              </p:cMediaNode>
            </p:video>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3"/>
                                        </p:tgtEl>
                                      </p:cBhvr>
                                    </p:cmd>
                                  </p:childTnLst>
                                </p:cTn>
                              </p:par>
                            </p:childTnLst>
                          </p:cTn>
                        </p:par>
                      </p:childTnLst>
                    </p:cTn>
                  </p:par>
                </p:childTnLst>
              </p:cTn>
              <p:nextCondLst>
                <p:cond evt="onClick" delay="0">
                  <p:tgtEl>
                    <p:spTgt spid="23"/>
                  </p:tgtEl>
                </p:cond>
              </p:nextCondLst>
            </p:seq>
            <p:video>
              <p:cMediaNode vol="80000">
                <p:cTn id="31" fill="hold" display="0">
                  <p:stCondLst>
                    <p:cond delay="indefinite"/>
                  </p:stCondLst>
                </p:cTn>
                <p:tgtEl>
                  <p:spTgt spid="24"/>
                </p:tgtEl>
              </p:cMediaNode>
            </p:video>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24"/>
                                        </p:tgtEl>
                                      </p:cBhvr>
                                    </p:cmd>
                                  </p:childTnLst>
                                </p:cTn>
                              </p:par>
                            </p:childTnLst>
                          </p:cTn>
                        </p:par>
                      </p:childTnLst>
                    </p:cTn>
                  </p:par>
                </p:childTnLst>
              </p:cTn>
              <p:nextCondLst>
                <p:cond evt="onClick" delay="0">
                  <p:tgtEl>
                    <p:spTgt spid="24"/>
                  </p:tgtEl>
                </p:cond>
              </p:nextCondLst>
            </p:seq>
            <p:video>
              <p:cMediaNode vol="80000">
                <p:cTn id="37" fill="hold" display="0">
                  <p:stCondLst>
                    <p:cond delay="indefinite"/>
                  </p:stCondLst>
                </p:cTn>
                <p:tgtEl>
                  <p:spTgt spid="25"/>
                </p:tgtEl>
              </p:cMediaNode>
            </p:video>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25"/>
                                        </p:tgtEl>
                                      </p:cBhvr>
                                    </p:cmd>
                                  </p:childTnLst>
                                </p:cTn>
                              </p:par>
                            </p:childTnLst>
                          </p:cTn>
                        </p:par>
                      </p:childTnLst>
                    </p:cTn>
                  </p:par>
                </p:childTnLst>
              </p:cTn>
              <p:nextCondLst>
                <p:cond evt="onClick" delay="0">
                  <p:tgtEl>
                    <p:spTgt spid="2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オンライン メディア 19" title="クリオオアブラムシの甘ろをもらうアリ">
            <a:hlinkClick r:id="" action="ppaction://media"/>
            <a:extLst>
              <a:ext uri="{FF2B5EF4-FFF2-40B4-BE49-F238E27FC236}">
                <a16:creationId xmlns:a16="http://schemas.microsoft.com/office/drawing/2014/main" id="{CB833053-398F-4F3F-AC3C-6B9F0D00810C}"/>
              </a:ext>
            </a:extLst>
          </p:cNvPr>
          <p:cNvPicPr>
            <a:picLocks noGrp="1" noRot="1" noChangeAspect="1"/>
          </p:cNvPicPr>
          <p:nvPr>
            <p:ph type="media" sz="quarter" idx="17"/>
            <a:videoFile r:link="rId1"/>
          </p:nvPr>
        </p:nvPicPr>
        <p:blipFill>
          <a:blip r:embed="rId5"/>
          <a:stretch>
            <a:fillRect/>
          </a:stretch>
        </p:blipFill>
        <p:spPr>
          <a:xfrm>
            <a:off x="85725" y="104775"/>
            <a:ext cx="4198938" cy="2362200"/>
          </a:xfrm>
          <a:prstGeom prst="rect">
            <a:avLst/>
          </a:prstGeom>
        </p:spPr>
      </p:pic>
      <p:pic>
        <p:nvPicPr>
          <p:cNvPr id="21" name="オンライン メディア 20" title="アブラムシを守っているアリたち">
            <a:hlinkClick r:id="" action="ppaction://media"/>
            <a:extLst>
              <a:ext uri="{FF2B5EF4-FFF2-40B4-BE49-F238E27FC236}">
                <a16:creationId xmlns:a16="http://schemas.microsoft.com/office/drawing/2014/main" id="{1CBE5C2B-909A-45A2-B74F-749D14E61182}"/>
              </a:ext>
            </a:extLst>
          </p:cNvPr>
          <p:cNvPicPr>
            <a:picLocks noGrp="1" noRot="1" noChangeAspect="1"/>
          </p:cNvPicPr>
          <p:nvPr>
            <p:ph type="media" sz="quarter" idx="18"/>
            <a:videoFile r:link="rId2"/>
          </p:nvPr>
        </p:nvPicPr>
        <p:blipFill>
          <a:blip r:embed="rId6"/>
          <a:stretch>
            <a:fillRect/>
          </a:stretch>
        </p:blipFill>
        <p:spPr>
          <a:xfrm>
            <a:off x="4879975" y="104775"/>
            <a:ext cx="4198938" cy="2362200"/>
          </a:xfrm>
          <a:prstGeom prst="rect">
            <a:avLst/>
          </a:prstGeom>
        </p:spPr>
      </p:pic>
      <p:pic>
        <p:nvPicPr>
          <p:cNvPr id="22" name="オンライン メディア 21" title="テントウムシを追い払うアリたち">
            <a:hlinkClick r:id="" action="ppaction://media"/>
            <a:extLst>
              <a:ext uri="{FF2B5EF4-FFF2-40B4-BE49-F238E27FC236}">
                <a16:creationId xmlns:a16="http://schemas.microsoft.com/office/drawing/2014/main" id="{7BC15D94-4096-41D3-A968-D6411B0BE016}"/>
              </a:ext>
            </a:extLst>
          </p:cNvPr>
          <p:cNvPicPr>
            <a:picLocks noGrp="1" noRot="1" noChangeAspect="1"/>
          </p:cNvPicPr>
          <p:nvPr>
            <p:ph type="media" sz="quarter" idx="19"/>
            <a:videoFile r:link="rId3"/>
          </p:nvPr>
        </p:nvPicPr>
        <p:blipFill>
          <a:blip r:embed="rId7"/>
          <a:stretch>
            <a:fillRect/>
          </a:stretch>
        </p:blipFill>
        <p:spPr>
          <a:xfrm>
            <a:off x="85725" y="3533775"/>
            <a:ext cx="4198938" cy="2362200"/>
          </a:xfrm>
          <a:prstGeom prst="rect">
            <a:avLst/>
          </a:prstGeom>
        </p:spPr>
      </p:pic>
      <p:sp>
        <p:nvSpPr>
          <p:cNvPr id="16" name="テキスト プレースホルダー 15">
            <a:extLst>
              <a:ext uri="{FF2B5EF4-FFF2-40B4-BE49-F238E27FC236}">
                <a16:creationId xmlns:a16="http://schemas.microsoft.com/office/drawing/2014/main" id="{CE755FF7-A00D-462C-B9C9-C8C3D84EBE75}"/>
              </a:ext>
            </a:extLst>
          </p:cNvPr>
          <p:cNvSpPr>
            <a:spLocks noGrp="1"/>
          </p:cNvSpPr>
          <p:nvPr>
            <p:ph type="body" sz="quarter" idx="21"/>
          </p:nvPr>
        </p:nvSpPr>
        <p:spPr/>
        <p:txBody>
          <a:bodyPr/>
          <a:lstStyle/>
          <a:p>
            <a:r>
              <a:rPr lang="ja-JP" altLang="en-US" b="1" dirty="0">
                <a:effectLst/>
              </a:rPr>
              <a:t>アブラムシの甘ろをもらうアリ</a:t>
            </a:r>
            <a:endParaRPr lang="ja-JP" altLang="en-US" b="1" dirty="0"/>
          </a:p>
          <a:p>
            <a:r>
              <a:rPr lang="ja-JP" altLang="en-US" dirty="0"/>
              <a:t>ウバメガシの枝にクリオオアブラムシのコロニーを見つけたので、</a:t>
            </a:r>
            <a:r>
              <a:rPr lang="en-US" altLang="ja-JP" dirty="0"/>
              <a:t>8</a:t>
            </a:r>
            <a:r>
              <a:rPr lang="ja-JP" altLang="en-US" dirty="0"/>
              <a:t>倍スローモーションで撮影して観察しました。</a:t>
            </a:r>
          </a:p>
          <a:p>
            <a:endParaRPr lang="ja-JP" altLang="en-US" dirty="0"/>
          </a:p>
        </p:txBody>
      </p:sp>
      <p:sp>
        <p:nvSpPr>
          <p:cNvPr id="17" name="テキスト プレースホルダー 16">
            <a:extLst>
              <a:ext uri="{FF2B5EF4-FFF2-40B4-BE49-F238E27FC236}">
                <a16:creationId xmlns:a16="http://schemas.microsoft.com/office/drawing/2014/main" id="{89C8D916-1FC5-4831-AC3C-AF9BDBBD3AA4}"/>
              </a:ext>
            </a:extLst>
          </p:cNvPr>
          <p:cNvSpPr>
            <a:spLocks noGrp="1"/>
          </p:cNvSpPr>
          <p:nvPr>
            <p:ph type="body" sz="quarter" idx="22"/>
          </p:nvPr>
        </p:nvSpPr>
        <p:spPr/>
        <p:txBody>
          <a:bodyPr/>
          <a:lstStyle/>
          <a:p>
            <a:r>
              <a:rPr lang="ja-JP" altLang="en-US" b="1" dirty="0"/>
              <a:t>アブラムシを守っているアリたち </a:t>
            </a:r>
          </a:p>
          <a:p>
            <a:r>
              <a:rPr lang="ja-JP" altLang="en-US" dirty="0"/>
              <a:t>クリオオアブラムシのコロニーを近寄って撮影しようとしたのですが・・・　</a:t>
            </a:r>
            <a:r>
              <a:rPr lang="en-US" altLang="ja-JP" dirty="0"/>
              <a:t>8</a:t>
            </a:r>
            <a:r>
              <a:rPr lang="ja-JP" altLang="en-US" dirty="0"/>
              <a:t>倍スローモーションで撮影して観察しました。</a:t>
            </a:r>
          </a:p>
          <a:p>
            <a:endParaRPr lang="ja-JP" altLang="en-US" dirty="0"/>
          </a:p>
        </p:txBody>
      </p:sp>
      <p:sp>
        <p:nvSpPr>
          <p:cNvPr id="18" name="テキスト プレースホルダー 17">
            <a:extLst>
              <a:ext uri="{FF2B5EF4-FFF2-40B4-BE49-F238E27FC236}">
                <a16:creationId xmlns:a16="http://schemas.microsoft.com/office/drawing/2014/main" id="{19F52435-68D7-43F8-B43C-D2C2ABBCF1A1}"/>
              </a:ext>
            </a:extLst>
          </p:cNvPr>
          <p:cNvSpPr>
            <a:spLocks noGrp="1"/>
          </p:cNvSpPr>
          <p:nvPr>
            <p:ph type="body" sz="quarter" idx="23"/>
          </p:nvPr>
        </p:nvSpPr>
        <p:spPr/>
        <p:txBody>
          <a:bodyPr/>
          <a:lstStyle/>
          <a:p>
            <a:r>
              <a:rPr lang="ja-JP" altLang="en-US" b="1" dirty="0"/>
              <a:t>テントウムシを追い払うアリたち </a:t>
            </a:r>
          </a:p>
          <a:p>
            <a:r>
              <a:rPr lang="ja-JP" altLang="en-US" dirty="0"/>
              <a:t>アミメアリがアブラムシを守っています。モンクチビルテントウ（？）が乱入してきたのを撮影して観察しました。</a:t>
            </a:r>
          </a:p>
          <a:p>
            <a:endParaRPr lang="ja-JP" altLang="en-US" dirty="0"/>
          </a:p>
        </p:txBody>
      </p:sp>
    </p:spTree>
    <p:extLst>
      <p:ext uri="{BB962C8B-B14F-4D97-AF65-F5344CB8AC3E}">
        <p14:creationId xmlns:p14="http://schemas.microsoft.com/office/powerpoint/2010/main" val="21282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0"/>
                </p:tgtEl>
              </p:cMediaNode>
            </p:video>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0"/>
                                        </p:tgtEl>
                                      </p:cBhvr>
                                    </p:cmd>
                                  </p:childTnLst>
                                </p:cTn>
                              </p:par>
                            </p:childTnLst>
                          </p:cTn>
                        </p:par>
                      </p:childTnLst>
                    </p:cTn>
                  </p:par>
                </p:childTnLst>
              </p:cTn>
              <p:nextCondLst>
                <p:cond evt="onClick" delay="0">
                  <p:tgtEl>
                    <p:spTgt spid="20"/>
                  </p:tgtEl>
                </p:cond>
              </p:nextCondLst>
            </p:seq>
            <p:video>
              <p:cMediaNode vol="80000">
                <p:cTn id="21" fill="hold" display="0">
                  <p:stCondLst>
                    <p:cond delay="indefinite"/>
                  </p:stCondLst>
                </p:cTn>
                <p:tgtEl>
                  <p:spTgt spid="21"/>
                </p:tgtEl>
              </p:cMediaNode>
            </p:video>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21"/>
                                        </p:tgtEl>
                                      </p:cBhvr>
                                    </p:cmd>
                                  </p:childTnLst>
                                </p:cTn>
                              </p:par>
                            </p:childTnLst>
                          </p:cTn>
                        </p:par>
                      </p:childTnLst>
                    </p:cTn>
                  </p:par>
                </p:childTnLst>
              </p:cTn>
              <p:nextCondLst>
                <p:cond evt="onClick" delay="0">
                  <p:tgtEl>
                    <p:spTgt spid="21"/>
                  </p:tgtEl>
                </p:cond>
              </p:nextCondLst>
            </p:seq>
            <p:video>
              <p:cMediaNode vol="80000">
                <p:cTn id="27" fill="hold" display="0">
                  <p:stCondLst>
                    <p:cond delay="indefinite"/>
                  </p:stCondLst>
                </p:cTn>
                <p:tgtEl>
                  <p:spTgt spid="22"/>
                </p:tgtEl>
              </p:cMediaNode>
            </p:video>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22"/>
                                        </p:tgtEl>
                                      </p:cBhvr>
                                    </p:cmd>
                                  </p:childTnLst>
                                </p:cTn>
                              </p:par>
                            </p:childTnLst>
                          </p:cTn>
                        </p:par>
                      </p:childTnLst>
                    </p:cTn>
                  </p:par>
                </p:childTnLst>
              </p:cTn>
              <p:nextCondLst>
                <p:cond evt="onClick" delay="0">
                  <p:tgtEl>
                    <p:spTgt spid="2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3E7515-81F5-494F-B426-84A0732AE518}"/>
              </a:ext>
            </a:extLst>
          </p:cNvPr>
          <p:cNvSpPr>
            <a:spLocks noGrp="1"/>
          </p:cNvSpPr>
          <p:nvPr>
            <p:ph type="ctrTitle"/>
          </p:nvPr>
        </p:nvSpPr>
        <p:spPr>
          <a:xfrm>
            <a:off x="0" y="0"/>
            <a:ext cx="8873462" cy="914400"/>
          </a:xfrm>
        </p:spPr>
        <p:txBody>
          <a:bodyPr>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拡大再生したいときには、下例の様に</a:t>
            </a:r>
            <a:b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他の</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PPT</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スライドにコピーして、拡大してください。</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字幕 2">
            <a:extLst>
              <a:ext uri="{FF2B5EF4-FFF2-40B4-BE49-F238E27FC236}">
                <a16:creationId xmlns:a16="http://schemas.microsoft.com/office/drawing/2014/main" id="{8DED4356-579C-4B2B-B256-855D8B7B4857}"/>
              </a:ext>
            </a:extLst>
          </p:cNvPr>
          <p:cNvSpPr>
            <a:spLocks noGrp="1"/>
          </p:cNvSpPr>
          <p:nvPr>
            <p:ph type="subTitle" idx="1"/>
          </p:nvPr>
        </p:nvSpPr>
        <p:spPr/>
        <p:txBody>
          <a:bodyPr/>
          <a:lstStyle/>
          <a:p>
            <a:endParaRPr kumimoji="1" lang="ja-JP" altLang="en-US"/>
          </a:p>
        </p:txBody>
      </p:sp>
      <p:pic>
        <p:nvPicPr>
          <p:cNvPr id="4" name="オンライン メディア 3" title="ミツバチの採餌と飛翔">
            <a:hlinkClick r:id="" action="ppaction://media"/>
            <a:extLst>
              <a:ext uri="{FF2B5EF4-FFF2-40B4-BE49-F238E27FC236}">
                <a16:creationId xmlns:a16="http://schemas.microsoft.com/office/drawing/2014/main" id="{4329E822-EC6C-4B1D-9761-3869CC834FC0}"/>
              </a:ext>
            </a:extLst>
          </p:cNvPr>
          <p:cNvPicPr>
            <a:picLocks noRot="1" noChangeAspect="1"/>
          </p:cNvPicPr>
          <p:nvPr>
            <a:videoFile r:link="rId1"/>
          </p:nvPr>
        </p:nvPicPr>
        <p:blipFill>
          <a:blip r:embed="rId3"/>
          <a:stretch>
            <a:fillRect/>
          </a:stretch>
        </p:blipFill>
        <p:spPr>
          <a:xfrm>
            <a:off x="87423" y="1079463"/>
            <a:ext cx="8969154" cy="5045149"/>
          </a:xfrm>
          <a:prstGeom prst="rect">
            <a:avLst/>
          </a:prstGeom>
        </p:spPr>
      </p:pic>
      <p:sp>
        <p:nvSpPr>
          <p:cNvPr id="5" name="テキスト ボックス 4">
            <a:extLst>
              <a:ext uri="{FF2B5EF4-FFF2-40B4-BE49-F238E27FC236}">
                <a16:creationId xmlns:a16="http://schemas.microsoft.com/office/drawing/2014/main" id="{349019D5-F223-4916-8B41-2400B5E0022A}"/>
              </a:ext>
            </a:extLst>
          </p:cNvPr>
          <p:cNvSpPr txBox="1"/>
          <p:nvPr/>
        </p:nvSpPr>
        <p:spPr>
          <a:xfrm>
            <a:off x="5422605" y="6317362"/>
            <a:ext cx="3721395" cy="369332"/>
          </a:xfrm>
          <a:prstGeom prst="rect">
            <a:avLst/>
          </a:prstGeom>
          <a:noFill/>
        </p:spPr>
        <p:txBody>
          <a:bodyPr wrap="square" rtlCol="0">
            <a:spAutoFit/>
          </a:bodyPr>
          <a:lstStyle/>
          <a:p>
            <a:r>
              <a:rPr kumimoji="1" lang="ja-JP" altLang="en-US" dirty="0"/>
              <a:t>「全画面再生」は非対応です</a:t>
            </a:r>
          </a:p>
        </p:txBody>
      </p:sp>
    </p:spTree>
    <p:extLst>
      <p:ext uri="{BB962C8B-B14F-4D97-AF65-F5344CB8AC3E}">
        <p14:creationId xmlns:p14="http://schemas.microsoft.com/office/powerpoint/2010/main" val="7763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dirty="0">
                <a:hlinkClick r:id="rId2" action="ppaction://hlinksldjump"/>
              </a:rPr>
              <a:t>ハナバチ類の観察動画</a:t>
            </a:r>
            <a:endParaRPr lang="en-US" altLang="ja-JP" dirty="0"/>
          </a:p>
          <a:p>
            <a:pPr marL="514350" indent="-514350">
              <a:lnSpc>
                <a:spcPct val="100000"/>
              </a:lnSpc>
              <a:spcBef>
                <a:spcPts val="1200"/>
              </a:spcBef>
              <a:buFont typeface="+mj-lt"/>
              <a:buAutoNum type="arabicPeriod"/>
            </a:pPr>
            <a:r>
              <a:rPr lang="ja-JP" altLang="en-US" dirty="0">
                <a:hlinkClick r:id="rId3" action="ppaction://hlinksldjump"/>
              </a:rPr>
              <a:t>アメンボ類の観察動画</a:t>
            </a:r>
            <a:endParaRPr lang="en-US" altLang="ja-JP" dirty="0"/>
          </a:p>
          <a:p>
            <a:pPr marL="514350" indent="-514350">
              <a:lnSpc>
                <a:spcPct val="100000"/>
              </a:lnSpc>
              <a:spcBef>
                <a:spcPts val="1200"/>
              </a:spcBef>
              <a:buFont typeface="+mj-lt"/>
              <a:buAutoNum type="arabicPeriod"/>
            </a:pPr>
            <a:r>
              <a:rPr lang="ja-JP" altLang="en-US" dirty="0">
                <a:hlinkClick r:id="rId4" action="ppaction://hlinksldjump"/>
              </a:rPr>
              <a:t>チョウ・ガ類の観察動画</a:t>
            </a:r>
            <a:endParaRPr lang="en-US" altLang="ja-JP" dirty="0"/>
          </a:p>
          <a:p>
            <a:pPr marL="514350" indent="-514350">
              <a:lnSpc>
                <a:spcPct val="100000"/>
              </a:lnSpc>
              <a:spcBef>
                <a:spcPts val="1200"/>
              </a:spcBef>
              <a:buFont typeface="+mj-lt"/>
              <a:buAutoNum type="arabicPeriod"/>
            </a:pPr>
            <a:r>
              <a:rPr lang="ja-JP" altLang="en-US" dirty="0">
                <a:hlinkClick r:id="rId5" action="ppaction://hlinksldjump"/>
              </a:rPr>
              <a:t>バッタ類の観察動画</a:t>
            </a:r>
            <a:endParaRPr lang="en-US" altLang="ja-JP" dirty="0"/>
          </a:p>
          <a:p>
            <a:pPr marL="514350" indent="-514350">
              <a:lnSpc>
                <a:spcPct val="100000"/>
              </a:lnSpc>
              <a:spcBef>
                <a:spcPts val="1200"/>
              </a:spcBef>
              <a:buFont typeface="+mj-lt"/>
              <a:buAutoNum type="arabicPeriod"/>
            </a:pPr>
            <a:r>
              <a:rPr lang="ja-JP" altLang="en-US" dirty="0">
                <a:hlinkClick r:id="rId6" action="ppaction://hlinksldjump"/>
              </a:rPr>
              <a:t>トンボ類の観察動画</a:t>
            </a:r>
            <a:endParaRPr lang="en-US" altLang="ja-JP" dirty="0"/>
          </a:p>
          <a:p>
            <a:pPr marL="514350" indent="-514350">
              <a:lnSpc>
                <a:spcPct val="100000"/>
              </a:lnSpc>
              <a:spcBef>
                <a:spcPts val="1200"/>
              </a:spcBef>
              <a:buFont typeface="+mj-lt"/>
              <a:buAutoNum type="arabicPeriod"/>
            </a:pPr>
            <a:r>
              <a:rPr lang="ja-JP" altLang="en-US" dirty="0">
                <a:hlinkClick r:id="rId7" action="ppaction://hlinksldjump"/>
              </a:rPr>
              <a:t>カマキリ類の観察動画</a:t>
            </a:r>
            <a:endParaRPr lang="en-US" altLang="ja-JP" dirty="0"/>
          </a:p>
          <a:p>
            <a:pPr marL="514350" indent="-514350">
              <a:lnSpc>
                <a:spcPct val="100000"/>
              </a:lnSpc>
              <a:spcBef>
                <a:spcPts val="1200"/>
              </a:spcBef>
              <a:buFont typeface="+mj-lt"/>
              <a:buAutoNum type="arabicPeriod"/>
            </a:pPr>
            <a:r>
              <a:rPr lang="ja-JP" altLang="en-US" dirty="0">
                <a:hlinkClick r:id="rId8" action="ppaction://hlinksldjump"/>
              </a:rPr>
              <a:t>コウチュウ類の観察動画</a:t>
            </a:r>
            <a:endParaRPr lang="en-US" altLang="ja-JP" dirty="0"/>
          </a:p>
          <a:p>
            <a:pPr marL="514350" indent="-514350">
              <a:lnSpc>
                <a:spcPct val="100000"/>
              </a:lnSpc>
              <a:spcBef>
                <a:spcPts val="1200"/>
              </a:spcBef>
              <a:buFont typeface="+mj-lt"/>
              <a:buAutoNum type="arabicPeriod"/>
            </a:pPr>
            <a:r>
              <a:rPr lang="ja-JP" altLang="en-US" dirty="0">
                <a:hlinkClick r:id="rId9" action="ppaction://hlinksldjump"/>
              </a:rPr>
              <a:t>アリ類・アブラムシ類の観察動画</a:t>
            </a:r>
            <a:endParaRPr lang="en-US" altLang="ja-JP" dirty="0"/>
          </a:p>
          <a:p>
            <a:pPr marL="514350" indent="-514350">
              <a:lnSpc>
                <a:spcPct val="100000"/>
              </a:lnSpc>
              <a:spcBef>
                <a:spcPts val="1200"/>
              </a:spcBef>
              <a:buFont typeface="+mj-lt"/>
              <a:buAutoNum type="arabicPeriod"/>
            </a:pPr>
            <a:r>
              <a:rPr lang="ja-JP" altLang="en-US" b="1" dirty="0">
                <a:hlinkClick r:id="rId10" action="ppaction://hlinksldjump"/>
              </a:rPr>
              <a:t>その他の昆虫・小動物の観察動画</a:t>
            </a:r>
            <a:endParaRPr lang="ja-JP" altLang="en-US" b="1" dirty="0"/>
          </a:p>
        </p:txBody>
      </p:sp>
    </p:spTree>
    <p:extLst>
      <p:ext uri="{BB962C8B-B14F-4D97-AF65-F5344CB8AC3E}">
        <p14:creationId xmlns:p14="http://schemas.microsoft.com/office/powerpoint/2010/main" val="1440055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1689BF87-7C92-4236-90D3-42D472AC040C}"/>
              </a:ext>
            </a:extLst>
          </p:cNvPr>
          <p:cNvSpPr>
            <a:spLocks noGrp="1"/>
          </p:cNvSpPr>
          <p:nvPr>
            <p:ph type="body" sz="quarter" idx="22"/>
          </p:nvPr>
        </p:nvSpPr>
        <p:spPr/>
        <p:txBody>
          <a:bodyPr/>
          <a:lstStyle/>
          <a:p>
            <a:r>
              <a:rPr lang="ja-JP" altLang="en-US" b="1" dirty="0"/>
              <a:t>ホソヘリカメムシの幼虫</a:t>
            </a:r>
          </a:p>
          <a:p>
            <a:r>
              <a:rPr lang="ja-JP" altLang="en-US" dirty="0"/>
              <a:t>カメムシの仲間の幼虫ですが、アリの様な姿にぎたいしています。</a:t>
            </a:r>
            <a:r>
              <a:rPr lang="en-US" altLang="ja-JP" dirty="0"/>
              <a:t>8</a:t>
            </a:r>
            <a:r>
              <a:rPr lang="ja-JP" altLang="en-US" dirty="0"/>
              <a:t>倍スローの動画や、マクロ撮影した写真で観察しました。</a:t>
            </a:r>
          </a:p>
          <a:p>
            <a:endParaRPr kumimoji="1" lang="ja-JP" altLang="en-US" dirty="0"/>
          </a:p>
        </p:txBody>
      </p:sp>
      <p:pic>
        <p:nvPicPr>
          <p:cNvPr id="10" name="オンライン メディア 4" title="ハエやアブの口の動き">
            <a:hlinkClick r:id="" action="ppaction://media"/>
            <a:extLst>
              <a:ext uri="{FF2B5EF4-FFF2-40B4-BE49-F238E27FC236}">
                <a16:creationId xmlns:a16="http://schemas.microsoft.com/office/drawing/2014/main" id="{AEA0D071-1DAA-4216-B352-B2B179AB9364}"/>
              </a:ext>
            </a:extLst>
          </p:cNvPr>
          <p:cNvPicPr>
            <a:picLocks noGrp="1" noRot="1" noChangeAspect="1"/>
          </p:cNvPicPr>
          <p:nvPr>
            <p:ph type="media" sz="quarter" idx="17"/>
            <a:videoFile r:link="rId1"/>
          </p:nvPr>
        </p:nvPicPr>
        <p:blipFill>
          <a:blip r:embed="rId4"/>
          <a:stretch>
            <a:fillRect/>
          </a:stretch>
        </p:blipFill>
        <p:spPr>
          <a:xfrm>
            <a:off x="153194" y="142081"/>
            <a:ext cx="4064000" cy="2286000"/>
          </a:xfrm>
          <a:prstGeom prst="rect">
            <a:avLst/>
          </a:prstGeom>
        </p:spPr>
      </p:pic>
      <p:sp>
        <p:nvSpPr>
          <p:cNvPr id="11" name="テキスト プレースホルダー 10">
            <a:extLst>
              <a:ext uri="{FF2B5EF4-FFF2-40B4-BE49-F238E27FC236}">
                <a16:creationId xmlns:a16="http://schemas.microsoft.com/office/drawing/2014/main" id="{7271D2E9-A62F-43A4-B14A-AAE2C3A1D7FA}"/>
              </a:ext>
            </a:extLst>
          </p:cNvPr>
          <p:cNvSpPr txBox="1">
            <a:spLocks noGrp="1"/>
          </p:cNvSpPr>
          <p:nvPr>
            <p:ph type="body" sz="quarter" idx="21"/>
          </p:nvPr>
        </p:nvSpPr>
        <p:spPr>
          <a:xfrm>
            <a:off x="85725" y="2576513"/>
            <a:ext cx="4198938" cy="719137"/>
          </a:xfrm>
          <a:prstGeom prst="rect">
            <a:avLst/>
          </a:prstGeom>
          <a:noFill/>
        </p:spPr>
        <p:txBody>
          <a:bodyPr wrap="square">
            <a:spAutoFit/>
          </a:bodyPr>
          <a:lstStyle/>
          <a:p>
            <a:r>
              <a:rPr lang="ja-JP" altLang="en-US" sz="1200" b="1" dirty="0">
                <a:effectLst/>
              </a:rPr>
              <a:t>ハエやアブの口の動き</a:t>
            </a:r>
            <a:endParaRPr lang="ja-JP" altLang="en-US" sz="1200" b="1" dirty="0"/>
          </a:p>
          <a:p>
            <a:r>
              <a:rPr lang="ja-JP" altLang="en-US" sz="1200" dirty="0"/>
              <a:t>ハエやアブも花にやってきて、受粉に貢献します。ハエやアブの特殊な口の動きを、ハイスピード撮影して観察しました。</a:t>
            </a:r>
          </a:p>
        </p:txBody>
      </p:sp>
      <p:pic>
        <p:nvPicPr>
          <p:cNvPr id="12" name="オンライン メディア 22" title="アリに化けたカメムシ">
            <a:hlinkClick r:id="" action="ppaction://media"/>
            <a:extLst>
              <a:ext uri="{FF2B5EF4-FFF2-40B4-BE49-F238E27FC236}">
                <a16:creationId xmlns:a16="http://schemas.microsoft.com/office/drawing/2014/main" id="{E19F00D0-B945-41DA-8F5A-BAF32C32729F}"/>
              </a:ext>
            </a:extLst>
          </p:cNvPr>
          <p:cNvPicPr>
            <a:picLocks noGrp="1" noRot="1" noChangeAspect="1"/>
          </p:cNvPicPr>
          <p:nvPr>
            <p:ph type="media" sz="quarter" idx="18"/>
            <a:videoFile r:link="rId2"/>
          </p:nvPr>
        </p:nvPicPr>
        <p:blipFill>
          <a:blip r:embed="rId5"/>
          <a:stretch>
            <a:fillRect/>
          </a:stretch>
        </p:blipFill>
        <p:spPr>
          <a:xfrm>
            <a:off x="4947444" y="142081"/>
            <a:ext cx="4064000" cy="2286000"/>
          </a:xfrm>
          <a:prstGeom prst="rect">
            <a:avLst/>
          </a:prstGeom>
        </p:spPr>
      </p:pic>
    </p:spTree>
    <p:extLst>
      <p:ext uri="{BB962C8B-B14F-4D97-AF65-F5344CB8AC3E}">
        <p14:creationId xmlns:p14="http://schemas.microsoft.com/office/powerpoint/2010/main" val="20176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0"/>
                                        </p:tgtEl>
                                      </p:cBhvr>
                                    </p:cmd>
                                  </p:childTnLst>
                                </p:cTn>
                              </p:par>
                            </p:childTnLst>
                          </p:cTn>
                        </p:par>
                      </p:childTnLst>
                    </p:cTn>
                  </p:par>
                </p:childTnLst>
              </p:cTn>
              <p:nextCondLst>
                <p:cond evt="onClick" delay="0">
                  <p:tgtEl>
                    <p:spTgt spid="10"/>
                  </p:tgtEl>
                </p:cond>
              </p:nextCondLst>
            </p:seq>
            <p:video>
              <p:cMediaNode vol="80000">
                <p:cTn id="16"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2"/>
                                        </p:tgtEl>
                                      </p:cBhvr>
                                    </p:cmd>
                                  </p:childTnLst>
                                </p:cTn>
                              </p:par>
                            </p:childTnLst>
                          </p:cTn>
                        </p:par>
                      </p:childTnLst>
                    </p:cTn>
                  </p:par>
                </p:childTnLst>
              </p:cTn>
              <p:nextCondLst>
                <p:cond evt="onClick" delay="0">
                  <p:tgtEl>
                    <p:spTgt spid="12"/>
                  </p:tgtEl>
                </p:cond>
              </p:nextCondLst>
            </p:seq>
            <p:video>
              <p:cMediaNode vol="80000">
                <p:cTn id="22" fill="hold" display="0">
                  <p:stCondLst>
                    <p:cond delay="indefinite"/>
                  </p:stCondLst>
                </p:cTn>
                <p:tgtEl>
                  <p:spTgt spid="1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オンライン メディア 9" title="ハエトリグモの闘争（？）">
            <a:hlinkClick r:id="" action="ppaction://media"/>
            <a:extLst>
              <a:ext uri="{FF2B5EF4-FFF2-40B4-BE49-F238E27FC236}">
                <a16:creationId xmlns:a16="http://schemas.microsoft.com/office/drawing/2014/main" id="{A3D60643-EC42-45DB-AD6E-6913CD2913B4}"/>
              </a:ext>
            </a:extLst>
          </p:cNvPr>
          <p:cNvPicPr>
            <a:picLocks noGrp="1" noRot="1" noChangeAspect="1"/>
          </p:cNvPicPr>
          <p:nvPr>
            <p:ph type="media" sz="quarter" idx="17"/>
            <a:videoFile r:link="rId1"/>
          </p:nvPr>
        </p:nvPicPr>
        <p:blipFill>
          <a:blip r:embed="rId6"/>
          <a:stretch>
            <a:fillRect/>
          </a:stretch>
        </p:blipFill>
        <p:spPr>
          <a:xfrm>
            <a:off x="85725" y="104775"/>
            <a:ext cx="4198938" cy="2362200"/>
          </a:xfrm>
          <a:prstGeom prst="rect">
            <a:avLst/>
          </a:prstGeom>
        </p:spPr>
      </p:pic>
      <p:pic>
        <p:nvPicPr>
          <p:cNvPr id="11" name="オンライン メディア 10" title="ミミズの歩行">
            <a:hlinkClick r:id="" action="ppaction://media"/>
            <a:extLst>
              <a:ext uri="{FF2B5EF4-FFF2-40B4-BE49-F238E27FC236}">
                <a16:creationId xmlns:a16="http://schemas.microsoft.com/office/drawing/2014/main" id="{C1CB69E0-1C4C-456F-BC1F-90944D400F8E}"/>
              </a:ext>
            </a:extLst>
          </p:cNvPr>
          <p:cNvPicPr>
            <a:picLocks noGrp="1" noRot="1" noChangeAspect="1"/>
          </p:cNvPicPr>
          <p:nvPr>
            <p:ph type="media" sz="quarter" idx="18"/>
            <a:videoFile r:link="rId2"/>
          </p:nvPr>
        </p:nvPicPr>
        <p:blipFill>
          <a:blip r:embed="rId7"/>
          <a:stretch>
            <a:fillRect/>
          </a:stretch>
        </p:blipFill>
        <p:spPr>
          <a:xfrm>
            <a:off x="4879975" y="104775"/>
            <a:ext cx="4198938" cy="2362200"/>
          </a:xfrm>
          <a:prstGeom prst="rect">
            <a:avLst/>
          </a:prstGeom>
        </p:spPr>
      </p:pic>
      <p:pic>
        <p:nvPicPr>
          <p:cNvPr id="12" name="オンライン メディア 11" title="オオムカデの観察">
            <a:hlinkClick r:id="" action="ppaction://media"/>
            <a:extLst>
              <a:ext uri="{FF2B5EF4-FFF2-40B4-BE49-F238E27FC236}">
                <a16:creationId xmlns:a16="http://schemas.microsoft.com/office/drawing/2014/main" id="{225C4795-DC26-4AA3-B9D5-E07888BF9B18}"/>
              </a:ext>
            </a:extLst>
          </p:cNvPr>
          <p:cNvPicPr>
            <a:picLocks noGrp="1" noRot="1" noChangeAspect="1"/>
          </p:cNvPicPr>
          <p:nvPr>
            <p:ph type="media" sz="quarter" idx="19"/>
            <a:videoFile r:link="rId3"/>
          </p:nvPr>
        </p:nvPicPr>
        <p:blipFill>
          <a:blip r:embed="rId8"/>
          <a:stretch>
            <a:fillRect/>
          </a:stretch>
        </p:blipFill>
        <p:spPr>
          <a:xfrm>
            <a:off x="85725" y="3533775"/>
            <a:ext cx="4198938" cy="2362200"/>
          </a:xfrm>
          <a:prstGeom prst="rect">
            <a:avLst/>
          </a:prstGeom>
        </p:spPr>
      </p:pic>
      <p:pic>
        <p:nvPicPr>
          <p:cNvPr id="13" name="オンライン メディア 12" title="ダンゴムシの脱皮のしかた">
            <a:hlinkClick r:id="" action="ppaction://media"/>
            <a:extLst>
              <a:ext uri="{FF2B5EF4-FFF2-40B4-BE49-F238E27FC236}">
                <a16:creationId xmlns:a16="http://schemas.microsoft.com/office/drawing/2014/main" id="{8221E863-F83F-40B0-B7A4-382D3313E974}"/>
              </a:ext>
            </a:extLst>
          </p:cNvPr>
          <p:cNvPicPr>
            <a:picLocks noGrp="1" noRot="1" noChangeAspect="1"/>
          </p:cNvPicPr>
          <p:nvPr>
            <p:ph type="media" sz="quarter" idx="20"/>
            <a:videoFile r:link="rId4"/>
          </p:nvPr>
        </p:nvPicPr>
        <p:blipFill>
          <a:blip r:embed="rId9"/>
          <a:stretch>
            <a:fillRect/>
          </a:stretch>
        </p:blipFill>
        <p:spPr>
          <a:xfrm>
            <a:off x="4879975" y="3533775"/>
            <a:ext cx="4198938" cy="2362200"/>
          </a:xfrm>
          <a:prstGeom prst="rect">
            <a:avLst/>
          </a:prstGeom>
        </p:spPr>
      </p:pic>
      <p:sp>
        <p:nvSpPr>
          <p:cNvPr id="6" name="テキスト プレースホルダー 5">
            <a:extLst>
              <a:ext uri="{FF2B5EF4-FFF2-40B4-BE49-F238E27FC236}">
                <a16:creationId xmlns:a16="http://schemas.microsoft.com/office/drawing/2014/main" id="{CB193FD3-2BBF-4AE4-8256-31E6856E79D4}"/>
              </a:ext>
            </a:extLst>
          </p:cNvPr>
          <p:cNvSpPr>
            <a:spLocks noGrp="1"/>
          </p:cNvSpPr>
          <p:nvPr>
            <p:ph type="body" sz="quarter" idx="21"/>
          </p:nvPr>
        </p:nvSpPr>
        <p:spPr/>
        <p:txBody>
          <a:bodyPr/>
          <a:lstStyle/>
          <a:p>
            <a:r>
              <a:rPr lang="ja-JP" altLang="en-US" b="1" dirty="0"/>
              <a:t>ハエトリグモの戦い（？）</a:t>
            </a:r>
          </a:p>
          <a:p>
            <a:r>
              <a:rPr lang="ja-JP" altLang="en-US" dirty="0"/>
              <a:t>二頭のハエトリグモ</a:t>
            </a:r>
            <a:r>
              <a:rPr lang="en-US" altLang="ja-JP" dirty="0"/>
              <a:t>(</a:t>
            </a:r>
            <a:r>
              <a:rPr lang="ja-JP" altLang="en-US" dirty="0"/>
              <a:t>アオオビハエトリ）が、向き合って強さを誇示</a:t>
            </a:r>
            <a:r>
              <a:rPr lang="en-US" altLang="ja-JP" dirty="0"/>
              <a:t>(</a:t>
            </a:r>
            <a:r>
              <a:rPr lang="ja-JP" altLang="en-US" dirty="0"/>
              <a:t>ディスプレー</a:t>
            </a:r>
            <a:r>
              <a:rPr lang="en-US" altLang="ja-JP" dirty="0"/>
              <a:t>)</a:t>
            </a:r>
            <a:r>
              <a:rPr lang="ja-JP" altLang="en-US" dirty="0"/>
              <a:t>しています。これも立派な「戦い」です。</a:t>
            </a:r>
          </a:p>
          <a:p>
            <a:endParaRPr kumimoji="1" lang="ja-JP" altLang="en-US" dirty="0"/>
          </a:p>
        </p:txBody>
      </p:sp>
      <p:sp>
        <p:nvSpPr>
          <p:cNvPr id="7" name="テキスト プレースホルダー 6">
            <a:extLst>
              <a:ext uri="{FF2B5EF4-FFF2-40B4-BE49-F238E27FC236}">
                <a16:creationId xmlns:a16="http://schemas.microsoft.com/office/drawing/2014/main" id="{4F5417F5-B915-44CF-932C-3C444B95876C}"/>
              </a:ext>
            </a:extLst>
          </p:cNvPr>
          <p:cNvSpPr>
            <a:spLocks noGrp="1"/>
          </p:cNvSpPr>
          <p:nvPr>
            <p:ph type="body" sz="quarter" idx="22"/>
          </p:nvPr>
        </p:nvSpPr>
        <p:spPr/>
        <p:txBody>
          <a:bodyPr/>
          <a:lstStyle/>
          <a:p>
            <a:r>
              <a:rPr lang="ja-JP" altLang="en-US" b="1" dirty="0"/>
              <a:t>ミミズの歩行</a:t>
            </a:r>
          </a:p>
          <a:p>
            <a:r>
              <a:rPr lang="ja-JP" altLang="en-US" dirty="0"/>
              <a:t>足の無いミミズは、体をうまく伸び縮みさせて歩きます。体の表面についた砂粒を見て、伸び縮みを観察しました。</a:t>
            </a:r>
          </a:p>
          <a:p>
            <a:endParaRPr kumimoji="1" lang="ja-JP" altLang="en-US" dirty="0"/>
          </a:p>
        </p:txBody>
      </p:sp>
      <p:sp>
        <p:nvSpPr>
          <p:cNvPr id="8" name="テキスト プレースホルダー 7">
            <a:extLst>
              <a:ext uri="{FF2B5EF4-FFF2-40B4-BE49-F238E27FC236}">
                <a16:creationId xmlns:a16="http://schemas.microsoft.com/office/drawing/2014/main" id="{68FF5B1A-9580-4A96-9A18-AEE58072AE72}"/>
              </a:ext>
            </a:extLst>
          </p:cNvPr>
          <p:cNvSpPr>
            <a:spLocks noGrp="1"/>
          </p:cNvSpPr>
          <p:nvPr>
            <p:ph type="body" sz="quarter" idx="23"/>
          </p:nvPr>
        </p:nvSpPr>
        <p:spPr/>
        <p:txBody>
          <a:bodyPr/>
          <a:lstStyle/>
          <a:p>
            <a:r>
              <a:rPr lang="ja-JP" altLang="en-US" b="1" dirty="0"/>
              <a:t>オオムカデの観察</a:t>
            </a:r>
          </a:p>
          <a:p>
            <a:r>
              <a:rPr lang="ja-JP" altLang="en-US" dirty="0"/>
              <a:t>牙には毒があるので、触らずにそっと観察しました。昆虫のように触角で探りながら、たくさんの足を順序よく動かして歩きます。</a:t>
            </a:r>
          </a:p>
          <a:p>
            <a:endParaRPr kumimoji="1" lang="ja-JP" altLang="en-US" dirty="0"/>
          </a:p>
        </p:txBody>
      </p:sp>
      <p:sp>
        <p:nvSpPr>
          <p:cNvPr id="9" name="テキスト プレースホルダー 8">
            <a:extLst>
              <a:ext uri="{FF2B5EF4-FFF2-40B4-BE49-F238E27FC236}">
                <a16:creationId xmlns:a16="http://schemas.microsoft.com/office/drawing/2014/main" id="{6E918341-4160-4BD0-9DEC-208B954BF958}"/>
              </a:ext>
            </a:extLst>
          </p:cNvPr>
          <p:cNvSpPr>
            <a:spLocks noGrp="1"/>
          </p:cNvSpPr>
          <p:nvPr>
            <p:ph type="body" sz="quarter" idx="24"/>
          </p:nvPr>
        </p:nvSpPr>
        <p:spPr/>
        <p:txBody>
          <a:bodyPr/>
          <a:lstStyle/>
          <a:p>
            <a:r>
              <a:rPr lang="ja-JP" altLang="en-US" b="1" dirty="0"/>
              <a:t>ダンゴムシの脱皮のしかた</a:t>
            </a:r>
          </a:p>
          <a:p>
            <a:r>
              <a:rPr lang="ja-JP" altLang="en-US" dirty="0"/>
              <a:t>ダンゴムシは固いからを脱皮することで大きく成長します。飼育中のダンゴムシが、体の半分ずつ脱皮する様子を観察しました。</a:t>
            </a:r>
          </a:p>
          <a:p>
            <a:endParaRPr kumimoji="1" lang="ja-JP" altLang="en-US" dirty="0"/>
          </a:p>
        </p:txBody>
      </p:sp>
    </p:spTree>
    <p:extLst>
      <p:ext uri="{BB962C8B-B14F-4D97-AF65-F5344CB8AC3E}">
        <p14:creationId xmlns:p14="http://schemas.microsoft.com/office/powerpoint/2010/main" val="12549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10"/>
                </p:tgtEl>
              </p:cMediaNode>
            </p:vide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0"/>
                                        </p:tgtEl>
                                      </p:cBhvr>
                                    </p:cmd>
                                  </p:childTnLst>
                                </p:cTn>
                              </p:par>
                            </p:childTnLst>
                          </p:cTn>
                        </p:par>
                      </p:childTnLst>
                    </p:cTn>
                  </p:par>
                </p:childTnLst>
              </p:cTn>
              <p:nextCondLst>
                <p:cond evt="onClick" delay="0">
                  <p:tgtEl>
                    <p:spTgt spid="10"/>
                  </p:tgtEl>
                </p:cond>
              </p:nextCondLst>
            </p:seq>
            <p:video>
              <p:cMediaNode vol="80000">
                <p:cTn id="25" fill="hold" display="0">
                  <p:stCondLst>
                    <p:cond delay="indefinite"/>
                  </p:stCondLst>
                </p:cTn>
                <p:tgtEl>
                  <p:spTgt spid="11"/>
                </p:tgtEl>
              </p:cMediaNode>
            </p:video>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1"/>
                                        </p:tgtEl>
                                      </p:cBhvr>
                                    </p:cmd>
                                  </p:childTnLst>
                                </p:cTn>
                              </p:par>
                            </p:childTnLst>
                          </p:cTn>
                        </p:par>
                      </p:childTnLst>
                    </p:cTn>
                  </p:par>
                </p:childTnLst>
              </p:cTn>
              <p:nextCondLst>
                <p:cond evt="onClick" delay="0">
                  <p:tgtEl>
                    <p:spTgt spid="11"/>
                  </p:tgtEl>
                </p:cond>
              </p:nextCondLst>
            </p:seq>
            <p:video>
              <p:cMediaNode vol="80000">
                <p:cTn id="31" fill="hold" display="0">
                  <p:stCondLst>
                    <p:cond delay="indefinite"/>
                  </p:stCondLst>
                </p:cTn>
                <p:tgtEl>
                  <p:spTgt spid="12"/>
                </p:tgtEl>
              </p:cMediaNode>
            </p:video>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2"/>
                                        </p:tgtEl>
                                      </p:cBhvr>
                                    </p:cmd>
                                  </p:childTnLst>
                                </p:cTn>
                              </p:par>
                            </p:childTnLst>
                          </p:cTn>
                        </p:par>
                      </p:childTnLst>
                    </p:cTn>
                  </p:par>
                </p:childTnLst>
              </p:cTn>
              <p:nextCondLst>
                <p:cond evt="onClick" delay="0">
                  <p:tgtEl>
                    <p:spTgt spid="12"/>
                  </p:tgtEl>
                </p:cond>
              </p:nextCondLst>
            </p:seq>
            <p:video>
              <p:cMediaNode vol="80000">
                <p:cTn id="37" fill="hold" display="0">
                  <p:stCondLst>
                    <p:cond delay="indefinite"/>
                  </p:stCondLst>
                </p:cTn>
                <p:tgtEl>
                  <p:spTgt spid="13"/>
                </p:tgtEl>
              </p:cMediaNode>
            </p:video>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オンライン メディア 11" title="ダンゴムシのオスとメス">
            <a:hlinkClick r:id="" action="ppaction://media"/>
            <a:extLst>
              <a:ext uri="{FF2B5EF4-FFF2-40B4-BE49-F238E27FC236}">
                <a16:creationId xmlns:a16="http://schemas.microsoft.com/office/drawing/2014/main" id="{1F3112C2-4539-479E-B3C0-41D7642E2E4A}"/>
              </a:ext>
            </a:extLst>
          </p:cNvPr>
          <p:cNvPicPr>
            <a:picLocks noGrp="1" noRot="1" noChangeAspect="1"/>
          </p:cNvPicPr>
          <p:nvPr>
            <p:ph type="media" sz="quarter" idx="17"/>
            <a:videoFile r:link="rId1"/>
          </p:nvPr>
        </p:nvPicPr>
        <p:blipFill>
          <a:blip r:embed="rId3"/>
          <a:stretch>
            <a:fillRect/>
          </a:stretch>
        </p:blipFill>
        <p:spPr>
          <a:xfrm>
            <a:off x="85725" y="104775"/>
            <a:ext cx="4198938" cy="2362200"/>
          </a:xfrm>
          <a:prstGeom prst="rect">
            <a:avLst/>
          </a:prstGeom>
        </p:spPr>
      </p:pic>
      <p:sp>
        <p:nvSpPr>
          <p:cNvPr id="8" name="テキスト プレースホルダー 7">
            <a:extLst>
              <a:ext uri="{FF2B5EF4-FFF2-40B4-BE49-F238E27FC236}">
                <a16:creationId xmlns:a16="http://schemas.microsoft.com/office/drawing/2014/main" id="{00973D01-D28F-4F19-92D5-1EF79F27E992}"/>
              </a:ext>
            </a:extLst>
          </p:cNvPr>
          <p:cNvSpPr>
            <a:spLocks noGrp="1"/>
          </p:cNvSpPr>
          <p:nvPr>
            <p:ph type="body" sz="quarter" idx="21"/>
          </p:nvPr>
        </p:nvSpPr>
        <p:spPr/>
        <p:txBody>
          <a:bodyPr/>
          <a:lstStyle/>
          <a:p>
            <a:r>
              <a:rPr lang="ja-JP" altLang="en-US" b="1" dirty="0"/>
              <a:t>ダンゴムシのオスとメス</a:t>
            </a:r>
          </a:p>
          <a:p>
            <a:r>
              <a:rPr lang="ja-JP" altLang="en-US" dirty="0"/>
              <a:t>ダンゴムシにもオスとメスがいて、交尾して卵を産みます。オカダンゴムシのオスがメスに求愛する様子を観察しました。</a:t>
            </a:r>
          </a:p>
          <a:p>
            <a:endParaRPr lang="ja-JP" altLang="en-US" dirty="0"/>
          </a:p>
        </p:txBody>
      </p:sp>
    </p:spTree>
    <p:extLst>
      <p:ext uri="{BB962C8B-B14F-4D97-AF65-F5344CB8AC3E}">
        <p14:creationId xmlns:p14="http://schemas.microsoft.com/office/powerpoint/2010/main" val="21811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b="1" dirty="0">
                <a:hlinkClick r:id="rId2" action="ppaction://hlinksldjump"/>
              </a:rPr>
              <a:t>ハナバチ類の観察動画</a:t>
            </a:r>
            <a:endParaRPr lang="en-US" altLang="ja-JP" b="1" dirty="0"/>
          </a:p>
          <a:p>
            <a:pPr marL="514350" indent="-514350">
              <a:lnSpc>
                <a:spcPct val="100000"/>
              </a:lnSpc>
              <a:spcBef>
                <a:spcPts val="1200"/>
              </a:spcBef>
              <a:buFont typeface="+mj-lt"/>
              <a:buAutoNum type="arabicPeriod"/>
            </a:pPr>
            <a:r>
              <a:rPr lang="ja-JP" altLang="en-US" dirty="0">
                <a:hlinkClick r:id="rId3" action="ppaction://hlinksldjump"/>
              </a:rPr>
              <a:t>アメンボ類の観察動画</a:t>
            </a:r>
            <a:endParaRPr lang="en-US" altLang="ja-JP" dirty="0"/>
          </a:p>
          <a:p>
            <a:pPr marL="514350" indent="-514350">
              <a:lnSpc>
                <a:spcPct val="100000"/>
              </a:lnSpc>
              <a:spcBef>
                <a:spcPts val="1200"/>
              </a:spcBef>
              <a:buFont typeface="+mj-lt"/>
              <a:buAutoNum type="arabicPeriod"/>
            </a:pPr>
            <a:r>
              <a:rPr lang="ja-JP" altLang="en-US" dirty="0">
                <a:hlinkClick r:id="rId4" action="ppaction://hlinksldjump"/>
              </a:rPr>
              <a:t>チョウ・ガ類の観察動画</a:t>
            </a:r>
            <a:endParaRPr lang="en-US" altLang="ja-JP" dirty="0"/>
          </a:p>
          <a:p>
            <a:pPr marL="514350" indent="-514350">
              <a:lnSpc>
                <a:spcPct val="100000"/>
              </a:lnSpc>
              <a:spcBef>
                <a:spcPts val="1200"/>
              </a:spcBef>
              <a:buFont typeface="+mj-lt"/>
              <a:buAutoNum type="arabicPeriod"/>
            </a:pPr>
            <a:r>
              <a:rPr lang="ja-JP" altLang="en-US" dirty="0">
                <a:hlinkClick r:id="rId5" action="ppaction://hlinksldjump"/>
              </a:rPr>
              <a:t>バッタ類の観察動画</a:t>
            </a:r>
            <a:endParaRPr lang="en-US" altLang="ja-JP" dirty="0"/>
          </a:p>
          <a:p>
            <a:pPr marL="514350" indent="-514350">
              <a:lnSpc>
                <a:spcPct val="100000"/>
              </a:lnSpc>
              <a:spcBef>
                <a:spcPts val="1200"/>
              </a:spcBef>
              <a:buFont typeface="+mj-lt"/>
              <a:buAutoNum type="arabicPeriod"/>
            </a:pPr>
            <a:r>
              <a:rPr lang="ja-JP" altLang="en-US" dirty="0">
                <a:hlinkClick r:id="rId6" action="ppaction://hlinksldjump"/>
              </a:rPr>
              <a:t>トンボ類の観察動画</a:t>
            </a:r>
            <a:endParaRPr lang="en-US" altLang="ja-JP" dirty="0"/>
          </a:p>
          <a:p>
            <a:pPr marL="514350" indent="-514350">
              <a:lnSpc>
                <a:spcPct val="100000"/>
              </a:lnSpc>
              <a:spcBef>
                <a:spcPts val="1200"/>
              </a:spcBef>
              <a:buFont typeface="+mj-lt"/>
              <a:buAutoNum type="arabicPeriod"/>
            </a:pPr>
            <a:r>
              <a:rPr lang="ja-JP" altLang="en-US" dirty="0">
                <a:hlinkClick r:id="rId7" action="ppaction://hlinksldjump"/>
              </a:rPr>
              <a:t>カマキリ類の観察動画</a:t>
            </a:r>
            <a:endParaRPr lang="en-US" altLang="ja-JP" dirty="0"/>
          </a:p>
          <a:p>
            <a:pPr marL="514350" indent="-514350">
              <a:lnSpc>
                <a:spcPct val="100000"/>
              </a:lnSpc>
              <a:spcBef>
                <a:spcPts val="1200"/>
              </a:spcBef>
              <a:buFont typeface="+mj-lt"/>
              <a:buAutoNum type="arabicPeriod"/>
            </a:pPr>
            <a:r>
              <a:rPr lang="ja-JP" altLang="en-US" dirty="0">
                <a:hlinkClick r:id="rId8" action="ppaction://hlinksldjump"/>
              </a:rPr>
              <a:t>コウチュウ類の観察動画</a:t>
            </a:r>
            <a:endParaRPr lang="en-US" altLang="ja-JP" dirty="0"/>
          </a:p>
          <a:p>
            <a:pPr marL="514350" indent="-514350">
              <a:lnSpc>
                <a:spcPct val="100000"/>
              </a:lnSpc>
              <a:spcBef>
                <a:spcPts val="1200"/>
              </a:spcBef>
              <a:buFont typeface="+mj-lt"/>
              <a:buAutoNum type="arabicPeriod"/>
            </a:pPr>
            <a:r>
              <a:rPr lang="ja-JP" altLang="en-US" dirty="0">
                <a:hlinkClick r:id="rId9" action="ppaction://hlinksldjump"/>
              </a:rPr>
              <a:t>アリ類・アブラムシ類の観察動画</a:t>
            </a:r>
            <a:endParaRPr lang="en-US" altLang="ja-JP" dirty="0"/>
          </a:p>
          <a:p>
            <a:pPr marL="514350" indent="-514350">
              <a:lnSpc>
                <a:spcPct val="100000"/>
              </a:lnSpc>
              <a:spcBef>
                <a:spcPts val="1200"/>
              </a:spcBef>
              <a:buFont typeface="+mj-lt"/>
              <a:buAutoNum type="arabicPeriod"/>
            </a:pPr>
            <a:r>
              <a:rPr lang="ja-JP" altLang="en-US" dirty="0">
                <a:hlinkClick r:id="rId10" action="ppaction://hlinksldjump"/>
              </a:rPr>
              <a:t>その他の昆虫・小動物の観察動画</a:t>
            </a:r>
            <a:endParaRPr lang="ja-JP" altLang="en-US" dirty="0"/>
          </a:p>
        </p:txBody>
      </p:sp>
    </p:spTree>
    <p:extLst>
      <p:ext uri="{BB962C8B-B14F-4D97-AF65-F5344CB8AC3E}">
        <p14:creationId xmlns:p14="http://schemas.microsoft.com/office/powerpoint/2010/main" val="237668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E6EC6471-B7CA-494F-AEEE-8526DDDD0356}"/>
              </a:ext>
            </a:extLst>
          </p:cNvPr>
          <p:cNvSpPr>
            <a:spLocks noGrp="1"/>
          </p:cNvSpPr>
          <p:nvPr>
            <p:ph type="body" sz="quarter" idx="21"/>
          </p:nvPr>
        </p:nvSpPr>
        <p:spPr/>
        <p:txBody>
          <a:bodyPr/>
          <a:lstStyle/>
          <a:p>
            <a:r>
              <a:rPr lang="ja-JP" altLang="en-US" sz="1200" b="1" dirty="0">
                <a:effectLst/>
              </a:rPr>
              <a:t>ミツバチの採餌と飛翔 </a:t>
            </a:r>
            <a:endParaRPr lang="ja-JP" altLang="en-US" sz="1200" b="1" dirty="0"/>
          </a:p>
          <a:p>
            <a:r>
              <a:rPr lang="ja-JP" altLang="en-US" sz="1200" dirty="0">
                <a:effectLst/>
              </a:rPr>
              <a:t>アレチヌスビトハギに来たミツバチを</a:t>
            </a:r>
            <a:r>
              <a:rPr lang="en-US" altLang="ja-JP" sz="1200" dirty="0">
                <a:effectLst/>
              </a:rPr>
              <a:t>32</a:t>
            </a:r>
            <a:r>
              <a:rPr lang="ja-JP" altLang="en-US" sz="1200" dirty="0">
                <a:effectLst/>
              </a:rPr>
              <a:t>倍速で捉えました。 長い口で蜜をなめています。飛び立つときの素早い羽ばたきも観察できます。</a:t>
            </a:r>
            <a:endParaRPr lang="ja-JP" altLang="en-US" sz="1200" dirty="0"/>
          </a:p>
          <a:p>
            <a:endParaRPr lang="ja-JP" altLang="en-US" dirty="0"/>
          </a:p>
        </p:txBody>
      </p:sp>
      <p:sp>
        <p:nvSpPr>
          <p:cNvPr id="11" name="テキスト プレースホルダー 10">
            <a:extLst>
              <a:ext uri="{FF2B5EF4-FFF2-40B4-BE49-F238E27FC236}">
                <a16:creationId xmlns:a16="http://schemas.microsoft.com/office/drawing/2014/main" id="{0AF1D019-5C09-4898-8620-57DC4545D5CD}"/>
              </a:ext>
            </a:extLst>
          </p:cNvPr>
          <p:cNvSpPr>
            <a:spLocks noGrp="1"/>
          </p:cNvSpPr>
          <p:nvPr>
            <p:ph type="body" sz="quarter" idx="22"/>
          </p:nvPr>
        </p:nvSpPr>
        <p:spPr/>
        <p:txBody>
          <a:bodyPr/>
          <a:lstStyle/>
          <a:p>
            <a:r>
              <a:rPr lang="ja-JP" altLang="en-US" sz="1200" b="1" dirty="0">
                <a:effectLst/>
              </a:rPr>
              <a:t>花粉を運ぶミツバチ</a:t>
            </a:r>
            <a:endParaRPr lang="ja-JP" altLang="en-US" sz="1200" b="1" dirty="0"/>
          </a:p>
          <a:p>
            <a:r>
              <a:rPr lang="ja-JP" altLang="en-US" sz="1200" dirty="0">
                <a:effectLst/>
              </a:rPr>
              <a:t>アレチヌスビトハギで花粉を取るミツバチです。ミツバチは子育てのために花粉を巣に持ち帰ります。どこに花粉を持っているかわかりますか？</a:t>
            </a:r>
            <a:endParaRPr lang="ja-JP" altLang="en-US" sz="1200" dirty="0"/>
          </a:p>
          <a:p>
            <a:endParaRPr lang="ja-JP" altLang="en-US" dirty="0"/>
          </a:p>
        </p:txBody>
      </p:sp>
      <p:sp>
        <p:nvSpPr>
          <p:cNvPr id="13" name="テキスト プレースホルダー 12">
            <a:extLst>
              <a:ext uri="{FF2B5EF4-FFF2-40B4-BE49-F238E27FC236}">
                <a16:creationId xmlns:a16="http://schemas.microsoft.com/office/drawing/2014/main" id="{10A114C6-74C3-46F7-8EDD-1C96F8D6CAD9}"/>
              </a:ext>
            </a:extLst>
          </p:cNvPr>
          <p:cNvSpPr>
            <a:spLocks noGrp="1"/>
          </p:cNvSpPr>
          <p:nvPr>
            <p:ph type="body" sz="quarter" idx="23"/>
          </p:nvPr>
        </p:nvSpPr>
        <p:spPr/>
        <p:txBody>
          <a:bodyPr/>
          <a:lstStyle/>
          <a:p>
            <a:r>
              <a:rPr lang="ja-JP" altLang="en-US" sz="1200" b="1" dirty="0">
                <a:effectLst/>
              </a:rPr>
              <a:t>ミツバチの花粉採集</a:t>
            </a:r>
            <a:endParaRPr lang="ja-JP" altLang="en-US" sz="1200" b="1" dirty="0"/>
          </a:p>
          <a:p>
            <a:r>
              <a:rPr lang="ja-JP" altLang="en-US" sz="1200" dirty="0"/>
              <a:t>ミツバチの花粉採集を</a:t>
            </a:r>
            <a:r>
              <a:rPr lang="en-US" altLang="ja-JP" sz="1200" dirty="0"/>
              <a:t>12</a:t>
            </a:r>
            <a:r>
              <a:rPr lang="ja-JP" altLang="en-US" sz="1200" dirty="0"/>
              <a:t>倍スローで観察しました。ミツバチは体に着いた花粉を、前足で集めて、花粉団子を作ります。</a:t>
            </a:r>
          </a:p>
          <a:p>
            <a:endParaRPr lang="ja-JP" altLang="en-US" dirty="0"/>
          </a:p>
        </p:txBody>
      </p:sp>
      <p:sp>
        <p:nvSpPr>
          <p:cNvPr id="16" name="テキスト プレースホルダー 15">
            <a:extLst>
              <a:ext uri="{FF2B5EF4-FFF2-40B4-BE49-F238E27FC236}">
                <a16:creationId xmlns:a16="http://schemas.microsoft.com/office/drawing/2014/main" id="{B52EC1C3-8FF0-49C2-B98D-09CEE5F62986}"/>
              </a:ext>
            </a:extLst>
          </p:cNvPr>
          <p:cNvSpPr>
            <a:spLocks noGrp="1"/>
          </p:cNvSpPr>
          <p:nvPr>
            <p:ph type="body" sz="quarter" idx="24"/>
          </p:nvPr>
        </p:nvSpPr>
        <p:spPr/>
        <p:txBody>
          <a:bodyPr/>
          <a:lstStyle/>
          <a:p>
            <a:r>
              <a:rPr lang="ja-JP" altLang="en-US" sz="1200" b="1" dirty="0"/>
              <a:t>くまんばちのホバリング</a:t>
            </a:r>
          </a:p>
          <a:p>
            <a:r>
              <a:rPr lang="ja-JP" altLang="en-US" sz="1200" dirty="0"/>
              <a:t>くまんばち（キムネクマバチ）のホバリングのときのはねの動きを、</a:t>
            </a:r>
            <a:r>
              <a:rPr lang="en-US" altLang="ja-JP" sz="1200" dirty="0"/>
              <a:t>8</a:t>
            </a:r>
            <a:r>
              <a:rPr lang="ja-JP" altLang="en-US" sz="1200" dirty="0"/>
              <a:t>倍のスローモーションで撮影して、観察しました。</a:t>
            </a:r>
          </a:p>
          <a:p>
            <a:endParaRPr lang="ja-JP" altLang="en-US" dirty="0"/>
          </a:p>
        </p:txBody>
      </p:sp>
      <p:pic>
        <p:nvPicPr>
          <p:cNvPr id="18" name="オンライン メディア 3" title="ミツバチの採餌と飛翔">
            <a:hlinkClick r:id="" action="ppaction://media"/>
            <a:extLst>
              <a:ext uri="{FF2B5EF4-FFF2-40B4-BE49-F238E27FC236}">
                <a16:creationId xmlns:a16="http://schemas.microsoft.com/office/drawing/2014/main" id="{7FC5001A-39C2-43A6-98B2-5C3E3C1C2BA6}"/>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9" name="オンライン メディア 6" title="花粉を運ぶミツバチ">
            <a:hlinkClick r:id="" action="ppaction://media"/>
            <a:extLst>
              <a:ext uri="{FF2B5EF4-FFF2-40B4-BE49-F238E27FC236}">
                <a16:creationId xmlns:a16="http://schemas.microsoft.com/office/drawing/2014/main" id="{8C71A3B3-CE84-48AC-A2E9-588D0C20A445}"/>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20" name="オンライン メディア 11" title="ミツバチの花粉採集">
            <a:hlinkClick r:id="" action="ppaction://media"/>
            <a:extLst>
              <a:ext uri="{FF2B5EF4-FFF2-40B4-BE49-F238E27FC236}">
                <a16:creationId xmlns:a16="http://schemas.microsoft.com/office/drawing/2014/main" id="{B558D672-9D0D-4EE9-A711-E588955A2121}"/>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21" name="オンライン メディア 14" title="くまんばちのホバリング飛行">
            <a:hlinkClick r:id="" action="ppaction://media"/>
            <a:extLst>
              <a:ext uri="{FF2B5EF4-FFF2-40B4-BE49-F238E27FC236}">
                <a16:creationId xmlns:a16="http://schemas.microsoft.com/office/drawing/2014/main" id="{804F4661-FBC7-485B-9406-112260E3B89E}"/>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Tree>
    <p:extLst>
      <p:ext uri="{BB962C8B-B14F-4D97-AF65-F5344CB8AC3E}">
        <p14:creationId xmlns:p14="http://schemas.microsoft.com/office/powerpoint/2010/main" val="30656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8"/>
                                        </p:tgtEl>
                                      </p:cBhvr>
                                    </p:cmd>
                                  </p:childTnLst>
                                </p:cTn>
                              </p:par>
                            </p:childTnLst>
                          </p:cTn>
                        </p:par>
                      </p:childTnLst>
                    </p:cTn>
                  </p:par>
                </p:childTnLst>
              </p:cTn>
              <p:nextCondLst>
                <p:cond evt="onClick" delay="0">
                  <p:tgtEl>
                    <p:spTgt spid="18"/>
                  </p:tgtEl>
                </p:cond>
              </p:nextCondLst>
            </p:seq>
            <p:video>
              <p:cMediaNode vol="80000">
                <p:cTn id="24" fill="hold" display="0">
                  <p:stCondLst>
                    <p:cond delay="indefinite"/>
                  </p:stCondLst>
                </p:cTn>
                <p:tgtEl>
                  <p:spTgt spid="18"/>
                </p:tgtEl>
              </p:cMediaNode>
            </p:vide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9"/>
                                        </p:tgtEl>
                                      </p:cBhvr>
                                    </p:cmd>
                                  </p:childTnLst>
                                </p:cTn>
                              </p:par>
                            </p:childTnLst>
                          </p:cTn>
                        </p:par>
                      </p:childTnLst>
                    </p:cTn>
                  </p:par>
                </p:childTnLst>
              </p:cTn>
              <p:nextCondLst>
                <p:cond evt="onClick" delay="0">
                  <p:tgtEl>
                    <p:spTgt spid="19"/>
                  </p:tgtEl>
                </p:cond>
              </p:nextCondLst>
            </p:seq>
            <p:video>
              <p:cMediaNode vol="80000">
                <p:cTn id="30" fill="hold" display="0">
                  <p:stCondLst>
                    <p:cond delay="indefinite"/>
                  </p:stCondLst>
                </p:cTn>
                <p:tgtEl>
                  <p:spTgt spid="19"/>
                </p:tgtEl>
              </p:cMediaNode>
            </p:video>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20"/>
                                        </p:tgtEl>
                                      </p:cBhvr>
                                    </p:cmd>
                                  </p:childTnLst>
                                </p:cTn>
                              </p:par>
                            </p:childTnLst>
                          </p:cTn>
                        </p:par>
                      </p:childTnLst>
                    </p:cTn>
                  </p:par>
                </p:childTnLst>
              </p:cTn>
              <p:nextCondLst>
                <p:cond evt="onClick" delay="0">
                  <p:tgtEl>
                    <p:spTgt spid="20"/>
                  </p:tgtEl>
                </p:cond>
              </p:nextCondLst>
            </p:seq>
            <p:video>
              <p:cMediaNode vol="80000">
                <p:cTn id="36" fill="hold" display="0">
                  <p:stCondLst>
                    <p:cond delay="indefinite"/>
                  </p:stCondLst>
                </p:cTn>
                <p:tgtEl>
                  <p:spTgt spid="20"/>
                </p:tgtEl>
              </p:cMediaNode>
            </p:video>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21"/>
                                        </p:tgtEl>
                                      </p:cBhvr>
                                    </p:cmd>
                                  </p:childTnLst>
                                </p:cTn>
                              </p:par>
                            </p:childTnLst>
                          </p:cTn>
                        </p:par>
                      </p:childTnLst>
                    </p:cTn>
                  </p:par>
                </p:childTnLst>
              </p:cTn>
              <p:nextCondLst>
                <p:cond evt="onClick" delay="0">
                  <p:tgtEl>
                    <p:spTgt spid="21"/>
                  </p:tgtEl>
                </p:cond>
              </p:nextCondLst>
            </p:seq>
            <p:video>
              <p:cMediaNode vol="80000">
                <p:cTn id="42" fill="hold" display="0">
                  <p:stCondLst>
                    <p:cond delay="indefinite"/>
                  </p:stCondLst>
                </p:cTn>
                <p:tgtEl>
                  <p:spTgt spid="21"/>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オンライン メディア 9" title="トモンハナバチの交尾">
            <a:hlinkClick r:id="" action="ppaction://media"/>
            <a:extLst>
              <a:ext uri="{FF2B5EF4-FFF2-40B4-BE49-F238E27FC236}">
                <a16:creationId xmlns:a16="http://schemas.microsoft.com/office/drawing/2014/main" id="{09250EC0-2180-4EDC-B792-7DC9668B7092}"/>
              </a:ext>
            </a:extLst>
          </p:cNvPr>
          <p:cNvPicPr>
            <a:picLocks noGrp="1" noRot="1" noChangeAspect="1"/>
          </p:cNvPicPr>
          <p:nvPr>
            <p:ph type="media" sz="quarter" idx="17"/>
            <a:videoFile r:link="rId1"/>
          </p:nvPr>
        </p:nvPicPr>
        <p:blipFill>
          <a:blip r:embed="rId6"/>
          <a:stretch>
            <a:fillRect/>
          </a:stretch>
        </p:blipFill>
        <p:spPr>
          <a:xfrm>
            <a:off x="85725" y="104775"/>
            <a:ext cx="4198938" cy="2362200"/>
          </a:xfrm>
          <a:prstGeom prst="rect">
            <a:avLst/>
          </a:prstGeom>
        </p:spPr>
      </p:pic>
      <p:pic>
        <p:nvPicPr>
          <p:cNvPr id="11" name="オンライン メディア 10" title="花を選ぶトモンハナバチ">
            <a:hlinkClick r:id="" action="ppaction://media"/>
            <a:extLst>
              <a:ext uri="{FF2B5EF4-FFF2-40B4-BE49-F238E27FC236}">
                <a16:creationId xmlns:a16="http://schemas.microsoft.com/office/drawing/2014/main" id="{B2D43CAF-B4C7-4985-96B2-E80694933A1F}"/>
              </a:ext>
            </a:extLst>
          </p:cNvPr>
          <p:cNvPicPr>
            <a:picLocks noGrp="1" noRot="1" noChangeAspect="1"/>
          </p:cNvPicPr>
          <p:nvPr>
            <p:ph type="media" sz="quarter" idx="18"/>
            <a:videoFile r:link="rId2"/>
          </p:nvPr>
        </p:nvPicPr>
        <p:blipFill>
          <a:blip r:embed="rId7"/>
          <a:stretch>
            <a:fillRect/>
          </a:stretch>
        </p:blipFill>
        <p:spPr>
          <a:xfrm>
            <a:off x="4879975" y="104775"/>
            <a:ext cx="4198938" cy="2362200"/>
          </a:xfrm>
          <a:prstGeom prst="rect">
            <a:avLst/>
          </a:prstGeom>
        </p:spPr>
      </p:pic>
      <p:sp>
        <p:nvSpPr>
          <p:cNvPr id="6" name="テキスト プレースホルダー 5">
            <a:extLst>
              <a:ext uri="{FF2B5EF4-FFF2-40B4-BE49-F238E27FC236}">
                <a16:creationId xmlns:a16="http://schemas.microsoft.com/office/drawing/2014/main" id="{73569D6D-39F9-48C7-B29C-730DB16F7BEE}"/>
              </a:ext>
            </a:extLst>
          </p:cNvPr>
          <p:cNvSpPr>
            <a:spLocks noGrp="1"/>
          </p:cNvSpPr>
          <p:nvPr>
            <p:ph type="body" sz="quarter" idx="21"/>
          </p:nvPr>
        </p:nvSpPr>
        <p:spPr/>
        <p:txBody>
          <a:bodyPr/>
          <a:lstStyle/>
          <a:p>
            <a:r>
              <a:rPr lang="ja-JP" altLang="en-US" b="1" dirty="0"/>
              <a:t>トモンハナバチの交尾</a:t>
            </a:r>
          </a:p>
          <a:p>
            <a:r>
              <a:rPr lang="ja-JP" altLang="en-US" dirty="0"/>
              <a:t>はねや足を動かしている方がメスです。オスは長い時間交尾しなければなりませんが、メスはそうではないため、しばしば意見の対立が生じます。</a:t>
            </a:r>
          </a:p>
          <a:p>
            <a:endParaRPr kumimoji="1" lang="ja-JP" altLang="en-US" dirty="0"/>
          </a:p>
        </p:txBody>
      </p:sp>
      <p:sp>
        <p:nvSpPr>
          <p:cNvPr id="7" name="テキスト プレースホルダー 6">
            <a:extLst>
              <a:ext uri="{FF2B5EF4-FFF2-40B4-BE49-F238E27FC236}">
                <a16:creationId xmlns:a16="http://schemas.microsoft.com/office/drawing/2014/main" id="{C6F31102-A5CF-4D7E-B257-2DDBBA401FF4}"/>
              </a:ext>
            </a:extLst>
          </p:cNvPr>
          <p:cNvSpPr>
            <a:spLocks noGrp="1"/>
          </p:cNvSpPr>
          <p:nvPr>
            <p:ph type="body" sz="quarter" idx="22"/>
          </p:nvPr>
        </p:nvSpPr>
        <p:spPr/>
        <p:txBody>
          <a:bodyPr/>
          <a:lstStyle/>
          <a:p>
            <a:r>
              <a:rPr lang="ja-JP" altLang="en-US" b="1" dirty="0"/>
              <a:t>花を選ぶトモンハナバチ</a:t>
            </a:r>
          </a:p>
          <a:p>
            <a:r>
              <a:rPr lang="ja-JP" altLang="en-US" dirty="0"/>
              <a:t>ニンジンボクの木にやってきたハチが、花の周りを飛び回っています。</a:t>
            </a:r>
            <a:r>
              <a:rPr lang="en-US" altLang="ja-JP" dirty="0"/>
              <a:t>32</a:t>
            </a:r>
            <a:r>
              <a:rPr lang="ja-JP" altLang="en-US" dirty="0"/>
              <a:t>倍スローモーションで撮影して、様子を観察しました。</a:t>
            </a:r>
          </a:p>
          <a:p>
            <a:endParaRPr kumimoji="1" lang="ja-JP" altLang="en-US" dirty="0"/>
          </a:p>
        </p:txBody>
      </p:sp>
      <p:sp>
        <p:nvSpPr>
          <p:cNvPr id="8" name="テキスト プレースホルダー 7">
            <a:extLst>
              <a:ext uri="{FF2B5EF4-FFF2-40B4-BE49-F238E27FC236}">
                <a16:creationId xmlns:a16="http://schemas.microsoft.com/office/drawing/2014/main" id="{A1F35257-82AF-4CEE-AA2B-D07A4D8A7F7D}"/>
              </a:ext>
            </a:extLst>
          </p:cNvPr>
          <p:cNvSpPr>
            <a:spLocks noGrp="1"/>
          </p:cNvSpPr>
          <p:nvPr>
            <p:ph type="body" sz="quarter" idx="23"/>
          </p:nvPr>
        </p:nvSpPr>
        <p:spPr/>
        <p:txBody>
          <a:bodyPr/>
          <a:lstStyle/>
          <a:p>
            <a:r>
              <a:rPr lang="ja-JP" altLang="en-US" sz="1200" b="1" dirty="0"/>
              <a:t>トモンハナバチのオス</a:t>
            </a:r>
          </a:p>
          <a:p>
            <a:r>
              <a:rPr lang="ja-JP" altLang="en-US" sz="1200" dirty="0"/>
              <a:t>トモンハナバチのオスも、花にやって来て、交尾相手を必死に探します。その探索や求愛の様子をハイスピード撮影して、観察しました。</a:t>
            </a:r>
          </a:p>
          <a:p>
            <a:endParaRPr kumimoji="1" lang="ja-JP" altLang="en-US" dirty="0"/>
          </a:p>
        </p:txBody>
      </p:sp>
      <p:sp>
        <p:nvSpPr>
          <p:cNvPr id="9" name="テキスト プレースホルダー 8">
            <a:extLst>
              <a:ext uri="{FF2B5EF4-FFF2-40B4-BE49-F238E27FC236}">
                <a16:creationId xmlns:a16="http://schemas.microsoft.com/office/drawing/2014/main" id="{38E5EA1F-8FB8-46E2-9BE5-53A34AB0939A}"/>
              </a:ext>
            </a:extLst>
          </p:cNvPr>
          <p:cNvSpPr>
            <a:spLocks noGrp="1"/>
          </p:cNvSpPr>
          <p:nvPr>
            <p:ph type="body" sz="quarter" idx="24"/>
          </p:nvPr>
        </p:nvSpPr>
        <p:spPr/>
        <p:txBody>
          <a:bodyPr/>
          <a:lstStyle/>
          <a:p>
            <a:r>
              <a:rPr lang="ja-JP" altLang="en-US" sz="1200" b="1" dirty="0"/>
              <a:t>ムラサキカタバミを吸うハナバチ</a:t>
            </a:r>
          </a:p>
          <a:p>
            <a:r>
              <a:rPr lang="ja-JP" altLang="en-US" sz="1200" dirty="0"/>
              <a:t>ムラサキカタバミの花に来たハナバチの行動や口のかたちを、ハイスピード撮影して観察しました。花も案外意地悪なのがわかります。</a:t>
            </a:r>
          </a:p>
          <a:p>
            <a:endParaRPr kumimoji="1" lang="ja-JP" altLang="en-US" dirty="0"/>
          </a:p>
        </p:txBody>
      </p:sp>
      <p:pic>
        <p:nvPicPr>
          <p:cNvPr id="12" name="オンライン メディア 3" title="トモンハナバチのオス">
            <a:hlinkClick r:id="" action="ppaction://media"/>
            <a:extLst>
              <a:ext uri="{FF2B5EF4-FFF2-40B4-BE49-F238E27FC236}">
                <a16:creationId xmlns:a16="http://schemas.microsoft.com/office/drawing/2014/main" id="{9776C6C0-F13D-4B79-A3FA-4574570D064B}"/>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6" title="ムラサキカタバミを吸うハナバチ">
            <a:hlinkClick r:id="" action="ppaction://media"/>
            <a:extLst>
              <a:ext uri="{FF2B5EF4-FFF2-40B4-BE49-F238E27FC236}">
                <a16:creationId xmlns:a16="http://schemas.microsoft.com/office/drawing/2014/main" id="{4CC7AC19-816F-479D-92B2-8BF0B0A4609B}"/>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Tree>
    <p:extLst>
      <p:ext uri="{BB962C8B-B14F-4D97-AF65-F5344CB8AC3E}">
        <p14:creationId xmlns:p14="http://schemas.microsoft.com/office/powerpoint/2010/main" val="270828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10"/>
                </p:tgtEl>
              </p:cMediaNode>
            </p:vide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0"/>
                                        </p:tgtEl>
                                      </p:cBhvr>
                                    </p:cmd>
                                  </p:childTnLst>
                                </p:cTn>
                              </p:par>
                            </p:childTnLst>
                          </p:cTn>
                        </p:par>
                      </p:childTnLst>
                    </p:cTn>
                  </p:par>
                </p:childTnLst>
              </p:cTn>
              <p:nextCondLst>
                <p:cond evt="onClick" delay="0">
                  <p:tgtEl>
                    <p:spTgt spid="10"/>
                  </p:tgtEl>
                </p:cond>
              </p:nextCondLst>
            </p:seq>
            <p:video>
              <p:cMediaNode vol="80000">
                <p:cTn id="25" fill="hold" display="0">
                  <p:stCondLst>
                    <p:cond delay="indefinite"/>
                  </p:stCondLst>
                </p:cTn>
                <p:tgtEl>
                  <p:spTgt spid="11"/>
                </p:tgtEl>
              </p:cMediaNode>
            </p:video>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1"/>
                                        </p:tgtEl>
                                      </p:cBhvr>
                                    </p:cmd>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ABF9CA6-5514-4331-80D6-718FC37AA029}"/>
              </a:ext>
            </a:extLst>
          </p:cNvPr>
          <p:cNvSpPr>
            <a:spLocks noGrp="1"/>
          </p:cNvSpPr>
          <p:nvPr>
            <p:ph type="title"/>
          </p:nvPr>
        </p:nvSpPr>
        <p:spPr/>
        <p:txBody>
          <a:bodyPr/>
          <a:lstStyle/>
          <a:p>
            <a:r>
              <a:rPr lang="ja-JP" altLang="en-US" dirty="0"/>
              <a:t>目次</a:t>
            </a:r>
          </a:p>
        </p:txBody>
      </p:sp>
      <p:sp>
        <p:nvSpPr>
          <p:cNvPr id="4" name="コンテンツ プレースホルダー 3">
            <a:extLst>
              <a:ext uri="{FF2B5EF4-FFF2-40B4-BE49-F238E27FC236}">
                <a16:creationId xmlns:a16="http://schemas.microsoft.com/office/drawing/2014/main" id="{3F8B1207-E7A8-430E-B0BE-B3CEF7280942}"/>
              </a:ext>
            </a:extLst>
          </p:cNvPr>
          <p:cNvSpPr>
            <a:spLocks noGrp="1"/>
          </p:cNvSpPr>
          <p:nvPr>
            <p:ph sz="quarter" idx="10"/>
          </p:nvPr>
        </p:nvSpPr>
        <p:spPr>
          <a:xfrm>
            <a:off x="734976" y="1339703"/>
            <a:ext cx="7886700" cy="5316279"/>
          </a:xfrm>
        </p:spPr>
        <p:txBody>
          <a:bodyPr>
            <a:normAutofit/>
          </a:bodyPr>
          <a:lstStyle/>
          <a:p>
            <a:pPr marL="514350" indent="-514350">
              <a:lnSpc>
                <a:spcPct val="100000"/>
              </a:lnSpc>
              <a:spcBef>
                <a:spcPts val="1200"/>
              </a:spcBef>
              <a:buFont typeface="+mj-lt"/>
              <a:buAutoNum type="arabicPeriod"/>
            </a:pPr>
            <a:r>
              <a:rPr lang="ja-JP" altLang="en-US" dirty="0">
                <a:hlinkClick r:id="rId2" action="ppaction://hlinksldjump"/>
              </a:rPr>
              <a:t>ハナバチ類の観察動画</a:t>
            </a:r>
            <a:endParaRPr lang="en-US" altLang="ja-JP" dirty="0"/>
          </a:p>
          <a:p>
            <a:pPr marL="514350" indent="-514350">
              <a:lnSpc>
                <a:spcPct val="100000"/>
              </a:lnSpc>
              <a:spcBef>
                <a:spcPts val="1200"/>
              </a:spcBef>
              <a:buFont typeface="+mj-lt"/>
              <a:buAutoNum type="arabicPeriod"/>
            </a:pPr>
            <a:r>
              <a:rPr lang="ja-JP" altLang="en-US" b="1" dirty="0">
                <a:hlinkClick r:id="rId3" action="ppaction://hlinksldjump"/>
              </a:rPr>
              <a:t>アメンボ類の観察動画</a:t>
            </a:r>
            <a:endParaRPr lang="en-US" altLang="ja-JP" b="1" dirty="0"/>
          </a:p>
          <a:p>
            <a:pPr marL="514350" indent="-514350">
              <a:lnSpc>
                <a:spcPct val="100000"/>
              </a:lnSpc>
              <a:spcBef>
                <a:spcPts val="1200"/>
              </a:spcBef>
              <a:buFont typeface="+mj-lt"/>
              <a:buAutoNum type="arabicPeriod"/>
            </a:pPr>
            <a:r>
              <a:rPr lang="ja-JP" altLang="en-US" dirty="0">
                <a:hlinkClick r:id="rId4" action="ppaction://hlinksldjump"/>
              </a:rPr>
              <a:t>チョウ・ガ類の観察動画</a:t>
            </a:r>
            <a:endParaRPr lang="en-US" altLang="ja-JP" dirty="0"/>
          </a:p>
          <a:p>
            <a:pPr marL="514350" indent="-514350">
              <a:lnSpc>
                <a:spcPct val="100000"/>
              </a:lnSpc>
              <a:spcBef>
                <a:spcPts val="1200"/>
              </a:spcBef>
              <a:buFont typeface="+mj-lt"/>
              <a:buAutoNum type="arabicPeriod"/>
            </a:pPr>
            <a:r>
              <a:rPr lang="ja-JP" altLang="en-US" dirty="0">
                <a:hlinkClick r:id="rId5" action="ppaction://hlinksldjump"/>
              </a:rPr>
              <a:t>バッタ類の観察動画</a:t>
            </a:r>
            <a:endParaRPr lang="en-US" altLang="ja-JP" dirty="0"/>
          </a:p>
          <a:p>
            <a:pPr marL="514350" indent="-514350">
              <a:lnSpc>
                <a:spcPct val="100000"/>
              </a:lnSpc>
              <a:spcBef>
                <a:spcPts val="1200"/>
              </a:spcBef>
              <a:buFont typeface="+mj-lt"/>
              <a:buAutoNum type="arabicPeriod"/>
            </a:pPr>
            <a:r>
              <a:rPr lang="ja-JP" altLang="en-US" dirty="0">
                <a:hlinkClick r:id="rId6" action="ppaction://hlinksldjump"/>
              </a:rPr>
              <a:t>トンボ類の観察動画</a:t>
            </a:r>
            <a:endParaRPr lang="en-US" altLang="ja-JP" dirty="0"/>
          </a:p>
          <a:p>
            <a:pPr marL="514350" indent="-514350">
              <a:lnSpc>
                <a:spcPct val="100000"/>
              </a:lnSpc>
              <a:spcBef>
                <a:spcPts val="1200"/>
              </a:spcBef>
              <a:buFont typeface="+mj-lt"/>
              <a:buAutoNum type="arabicPeriod"/>
            </a:pPr>
            <a:r>
              <a:rPr lang="ja-JP" altLang="en-US" dirty="0">
                <a:hlinkClick r:id="rId7" action="ppaction://hlinksldjump"/>
              </a:rPr>
              <a:t>カマキリ類の観察動画</a:t>
            </a:r>
            <a:endParaRPr lang="en-US" altLang="ja-JP" dirty="0"/>
          </a:p>
          <a:p>
            <a:pPr marL="514350" indent="-514350">
              <a:lnSpc>
                <a:spcPct val="100000"/>
              </a:lnSpc>
              <a:spcBef>
                <a:spcPts val="1200"/>
              </a:spcBef>
              <a:buFont typeface="+mj-lt"/>
              <a:buAutoNum type="arabicPeriod"/>
            </a:pPr>
            <a:r>
              <a:rPr lang="ja-JP" altLang="en-US" dirty="0">
                <a:hlinkClick r:id="rId8" action="ppaction://hlinksldjump"/>
              </a:rPr>
              <a:t>コウチュウ類の観察動画</a:t>
            </a:r>
            <a:endParaRPr lang="en-US" altLang="ja-JP" dirty="0"/>
          </a:p>
          <a:p>
            <a:pPr marL="514350" indent="-514350">
              <a:lnSpc>
                <a:spcPct val="100000"/>
              </a:lnSpc>
              <a:spcBef>
                <a:spcPts val="1200"/>
              </a:spcBef>
              <a:buFont typeface="+mj-lt"/>
              <a:buAutoNum type="arabicPeriod"/>
            </a:pPr>
            <a:r>
              <a:rPr lang="ja-JP" altLang="en-US" dirty="0">
                <a:hlinkClick r:id="rId9" action="ppaction://hlinksldjump"/>
              </a:rPr>
              <a:t>アリ類・アブラムシ類の観察動画</a:t>
            </a:r>
            <a:endParaRPr lang="en-US" altLang="ja-JP" dirty="0"/>
          </a:p>
          <a:p>
            <a:pPr marL="514350" indent="-514350">
              <a:lnSpc>
                <a:spcPct val="100000"/>
              </a:lnSpc>
              <a:spcBef>
                <a:spcPts val="1200"/>
              </a:spcBef>
              <a:buFont typeface="+mj-lt"/>
              <a:buAutoNum type="arabicPeriod"/>
            </a:pPr>
            <a:r>
              <a:rPr lang="ja-JP" altLang="en-US" dirty="0">
                <a:hlinkClick r:id="rId10" action="ppaction://hlinksldjump"/>
              </a:rPr>
              <a:t>その他の昆虫・小動物の観察動画</a:t>
            </a:r>
            <a:endParaRPr lang="ja-JP" altLang="en-US" dirty="0"/>
          </a:p>
        </p:txBody>
      </p:sp>
    </p:spTree>
    <p:extLst>
      <p:ext uri="{BB962C8B-B14F-4D97-AF65-F5344CB8AC3E}">
        <p14:creationId xmlns:p14="http://schemas.microsoft.com/office/powerpoint/2010/main" val="327452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4F1FE703-9840-4DF0-829F-9AF22A259312}"/>
              </a:ext>
            </a:extLst>
          </p:cNvPr>
          <p:cNvSpPr>
            <a:spLocks noGrp="1"/>
          </p:cNvSpPr>
          <p:nvPr>
            <p:ph type="body" sz="quarter" idx="21"/>
          </p:nvPr>
        </p:nvSpPr>
        <p:spPr/>
        <p:txBody>
          <a:bodyPr/>
          <a:lstStyle/>
          <a:p>
            <a:r>
              <a:rPr lang="ja-JP" altLang="en-US" sz="1200" b="1" dirty="0">
                <a:effectLst/>
              </a:rPr>
              <a:t>ナミアメンボのハイスピード観察</a:t>
            </a:r>
            <a:endParaRPr lang="ja-JP" altLang="en-US" sz="1200" b="1" dirty="0"/>
          </a:p>
          <a:p>
            <a:r>
              <a:rPr lang="ja-JP" altLang="en-US" sz="1200" dirty="0">
                <a:effectLst/>
              </a:rPr>
              <a:t>ナミアメンボの素早い動きを、はじめは等倍速、次は</a:t>
            </a:r>
            <a:r>
              <a:rPr lang="en-US" altLang="ja-JP" sz="1200" dirty="0">
                <a:effectLst/>
              </a:rPr>
              <a:t>32</a:t>
            </a:r>
            <a:r>
              <a:rPr lang="ja-JP" altLang="en-US" sz="1200" dirty="0">
                <a:effectLst/>
              </a:rPr>
              <a:t>倍と</a:t>
            </a:r>
            <a:r>
              <a:rPr lang="en-US" altLang="ja-JP" sz="1200" dirty="0">
                <a:effectLst/>
              </a:rPr>
              <a:t>8</a:t>
            </a:r>
            <a:r>
              <a:rPr lang="ja-JP" altLang="en-US" sz="1200" dirty="0">
                <a:effectLst/>
              </a:rPr>
              <a:t>倍で観察しました。方向転換したり、素早く移動したりする方法がよくわかります。</a:t>
            </a:r>
            <a:endParaRPr lang="ja-JP" altLang="en-US" sz="1200" dirty="0"/>
          </a:p>
          <a:p>
            <a:endParaRPr kumimoji="1" lang="ja-JP" altLang="en-US" dirty="0"/>
          </a:p>
        </p:txBody>
      </p:sp>
      <p:sp>
        <p:nvSpPr>
          <p:cNvPr id="7" name="テキスト プレースホルダー 6">
            <a:extLst>
              <a:ext uri="{FF2B5EF4-FFF2-40B4-BE49-F238E27FC236}">
                <a16:creationId xmlns:a16="http://schemas.microsoft.com/office/drawing/2014/main" id="{7F6A1925-A2A0-4E99-9901-517B63D04DB7}"/>
              </a:ext>
            </a:extLst>
          </p:cNvPr>
          <p:cNvSpPr>
            <a:spLocks noGrp="1"/>
          </p:cNvSpPr>
          <p:nvPr>
            <p:ph type="body" sz="quarter" idx="22"/>
          </p:nvPr>
        </p:nvSpPr>
        <p:spPr/>
        <p:txBody>
          <a:bodyPr/>
          <a:lstStyle/>
          <a:p>
            <a:r>
              <a:rPr lang="ja-JP" altLang="en-US" sz="1200" b="1" dirty="0">
                <a:effectLst/>
              </a:rPr>
              <a:t>エサに集まるナミアメンボ </a:t>
            </a:r>
            <a:endParaRPr lang="ja-JP" altLang="en-US" sz="1200" b="1" dirty="0"/>
          </a:p>
          <a:p>
            <a:r>
              <a:rPr lang="ja-JP" altLang="en-US" sz="1200" dirty="0">
                <a:effectLst/>
              </a:rPr>
              <a:t>ナミアメンボは水面に落ちた餌を食べます。オスメスのペアや単独個体が集まっています。何を食べているのでしょう？  少し待つと・・・</a:t>
            </a:r>
            <a:endParaRPr lang="ja-JP" altLang="en-US" sz="1200" dirty="0"/>
          </a:p>
          <a:p>
            <a:endParaRPr kumimoji="1" lang="ja-JP" altLang="en-US" dirty="0"/>
          </a:p>
        </p:txBody>
      </p:sp>
      <p:sp>
        <p:nvSpPr>
          <p:cNvPr id="8" name="テキスト プレースホルダー 7">
            <a:extLst>
              <a:ext uri="{FF2B5EF4-FFF2-40B4-BE49-F238E27FC236}">
                <a16:creationId xmlns:a16="http://schemas.microsoft.com/office/drawing/2014/main" id="{8A39C298-6DC8-433F-956D-505A884D22FC}"/>
              </a:ext>
            </a:extLst>
          </p:cNvPr>
          <p:cNvSpPr>
            <a:spLocks noGrp="1"/>
          </p:cNvSpPr>
          <p:nvPr>
            <p:ph type="body" sz="quarter" idx="23"/>
          </p:nvPr>
        </p:nvSpPr>
        <p:spPr/>
        <p:txBody>
          <a:bodyPr/>
          <a:lstStyle/>
          <a:p>
            <a:r>
              <a:rPr lang="ja-JP" altLang="en-US" sz="1200" b="1" dirty="0">
                <a:effectLst/>
              </a:rPr>
              <a:t>流れに逆らうナミアメンボ達 </a:t>
            </a:r>
            <a:endParaRPr lang="ja-JP" altLang="en-US" sz="1200" b="1" dirty="0"/>
          </a:p>
          <a:p>
            <a:r>
              <a:rPr lang="ja-JP" altLang="en-US" sz="1200" dirty="0">
                <a:effectLst/>
              </a:rPr>
              <a:t>ナミアメンボは流れや風に逆らって、「良い」場所に留まろうとする性質があります。みんなが同じ方向に移動する様子が観察できます。</a:t>
            </a:r>
            <a:endParaRPr lang="ja-JP" altLang="en-US" sz="1200" dirty="0"/>
          </a:p>
          <a:p>
            <a:endParaRPr kumimoji="1" lang="ja-JP" altLang="en-US" dirty="0"/>
          </a:p>
        </p:txBody>
      </p:sp>
      <p:sp>
        <p:nvSpPr>
          <p:cNvPr id="9" name="テキスト プレースホルダー 8">
            <a:extLst>
              <a:ext uri="{FF2B5EF4-FFF2-40B4-BE49-F238E27FC236}">
                <a16:creationId xmlns:a16="http://schemas.microsoft.com/office/drawing/2014/main" id="{7363326A-E599-4B10-87FB-E076F1FDFB1E}"/>
              </a:ext>
            </a:extLst>
          </p:cNvPr>
          <p:cNvSpPr>
            <a:spLocks noGrp="1"/>
          </p:cNvSpPr>
          <p:nvPr>
            <p:ph type="body" sz="quarter" idx="24"/>
          </p:nvPr>
        </p:nvSpPr>
        <p:spPr/>
        <p:txBody>
          <a:bodyPr/>
          <a:lstStyle/>
          <a:p>
            <a:r>
              <a:rPr lang="ja-JP" altLang="en-US" sz="1200" b="1" dirty="0"/>
              <a:t>ナミアメンボのオス・メスの跳躍 </a:t>
            </a:r>
          </a:p>
          <a:p>
            <a:r>
              <a:rPr lang="ja-JP" altLang="en-US" sz="1200" dirty="0"/>
              <a:t>背中に乗っているのがオスで、乗せているのがメスです。 メスは餌らしき物を持っており、そのまま長い時間を過ごします。</a:t>
            </a:r>
          </a:p>
          <a:p>
            <a:endParaRPr kumimoji="1" lang="ja-JP" altLang="en-US" dirty="0"/>
          </a:p>
        </p:txBody>
      </p:sp>
      <p:pic>
        <p:nvPicPr>
          <p:cNvPr id="10" name="オンライン メディア 19" title="ナミアメンボのハイスピード観察">
            <a:hlinkClick r:id="" action="ppaction://media"/>
            <a:extLst>
              <a:ext uri="{FF2B5EF4-FFF2-40B4-BE49-F238E27FC236}">
                <a16:creationId xmlns:a16="http://schemas.microsoft.com/office/drawing/2014/main" id="{7A9658E6-B0B1-408F-A2D5-8BBAC00AACC0}"/>
              </a:ext>
            </a:extLst>
          </p:cNvPr>
          <p:cNvPicPr>
            <a:picLocks noGrp="1" noRot="1" noChangeAspect="1"/>
          </p:cNvPicPr>
          <p:nvPr>
            <p:ph type="media" sz="quarter" idx="17"/>
            <a:videoFile r:link="rId1"/>
          </p:nvPr>
        </p:nvPicPr>
        <p:blipFill>
          <a:blip r:embed="rId6"/>
          <a:stretch>
            <a:fillRect/>
          </a:stretch>
        </p:blipFill>
        <p:spPr>
          <a:xfrm>
            <a:off x="153194" y="142081"/>
            <a:ext cx="4064000" cy="2286000"/>
          </a:xfrm>
          <a:prstGeom prst="rect">
            <a:avLst/>
          </a:prstGeom>
        </p:spPr>
      </p:pic>
      <p:pic>
        <p:nvPicPr>
          <p:cNvPr id="11" name="オンライン メディア 20" title="ナミアメンボの採餌">
            <a:hlinkClick r:id="" action="ppaction://media"/>
            <a:extLst>
              <a:ext uri="{FF2B5EF4-FFF2-40B4-BE49-F238E27FC236}">
                <a16:creationId xmlns:a16="http://schemas.microsoft.com/office/drawing/2014/main" id="{A445ACA0-1BA8-45A4-9107-F17D338611F2}"/>
              </a:ext>
            </a:extLst>
          </p:cNvPr>
          <p:cNvPicPr>
            <a:picLocks noGrp="1" noRot="1" noChangeAspect="1"/>
          </p:cNvPicPr>
          <p:nvPr>
            <p:ph type="media" sz="quarter" idx="18"/>
            <a:videoFile r:link="rId2"/>
          </p:nvPr>
        </p:nvPicPr>
        <p:blipFill>
          <a:blip r:embed="rId7"/>
          <a:stretch>
            <a:fillRect/>
          </a:stretch>
        </p:blipFill>
        <p:spPr>
          <a:xfrm>
            <a:off x="4947444" y="142081"/>
            <a:ext cx="4064000" cy="2286000"/>
          </a:xfrm>
          <a:prstGeom prst="rect">
            <a:avLst/>
          </a:prstGeom>
        </p:spPr>
      </p:pic>
      <p:pic>
        <p:nvPicPr>
          <p:cNvPr id="12" name="オンライン メディア 3" title="流れに逆らって泳ぐナミアメンボたち">
            <a:hlinkClick r:id="" action="ppaction://media"/>
            <a:extLst>
              <a:ext uri="{FF2B5EF4-FFF2-40B4-BE49-F238E27FC236}">
                <a16:creationId xmlns:a16="http://schemas.microsoft.com/office/drawing/2014/main" id="{A5D4ADEC-DDA6-4E91-9C5F-6AE889DC5EF5}"/>
              </a:ext>
            </a:extLst>
          </p:cNvPr>
          <p:cNvPicPr>
            <a:picLocks noGrp="1" noRot="1" noChangeAspect="1"/>
          </p:cNvPicPr>
          <p:nvPr>
            <p:ph type="media" sz="quarter" idx="19"/>
            <a:videoFile r:link="rId3"/>
          </p:nvPr>
        </p:nvPicPr>
        <p:blipFill>
          <a:blip r:embed="rId8"/>
          <a:stretch>
            <a:fillRect/>
          </a:stretch>
        </p:blipFill>
        <p:spPr>
          <a:xfrm>
            <a:off x="153194" y="3572669"/>
            <a:ext cx="4064000" cy="2286000"/>
          </a:xfrm>
          <a:prstGeom prst="rect">
            <a:avLst/>
          </a:prstGeom>
        </p:spPr>
      </p:pic>
      <p:pic>
        <p:nvPicPr>
          <p:cNvPr id="13" name="オンライン メディア 4" title="ナミアメンボのオス・メスの跳躍">
            <a:hlinkClick r:id="" action="ppaction://media"/>
            <a:extLst>
              <a:ext uri="{FF2B5EF4-FFF2-40B4-BE49-F238E27FC236}">
                <a16:creationId xmlns:a16="http://schemas.microsoft.com/office/drawing/2014/main" id="{EA39B1E6-09E2-409B-A09F-1467C3FB2A2F}"/>
              </a:ext>
            </a:extLst>
          </p:cNvPr>
          <p:cNvPicPr>
            <a:picLocks noGrp="1" noRot="1" noChangeAspect="1"/>
          </p:cNvPicPr>
          <p:nvPr>
            <p:ph type="media" sz="quarter" idx="20"/>
            <a:videoFile r:link="rId4"/>
          </p:nvPr>
        </p:nvPicPr>
        <p:blipFill>
          <a:blip r:embed="rId9"/>
          <a:stretch>
            <a:fillRect/>
          </a:stretch>
        </p:blipFill>
        <p:spPr>
          <a:xfrm>
            <a:off x="4947444" y="3572669"/>
            <a:ext cx="4064000" cy="2286000"/>
          </a:xfrm>
          <a:prstGeom prst="rect">
            <a:avLst/>
          </a:prstGeom>
        </p:spPr>
      </p:pic>
    </p:spTree>
    <p:extLst>
      <p:ext uri="{BB962C8B-B14F-4D97-AF65-F5344CB8AC3E}">
        <p14:creationId xmlns:p14="http://schemas.microsoft.com/office/powerpoint/2010/main" val="20637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10"/>
                                        </p:tgtEl>
                                      </p:cBhvr>
                                    </p:cmd>
                                  </p:childTnLst>
                                </p:cTn>
                              </p:par>
                            </p:childTnLst>
                          </p:cTn>
                        </p:par>
                      </p:childTnLst>
                    </p:cTn>
                  </p:par>
                </p:childTnLst>
              </p:cTn>
              <p:nextCondLst>
                <p:cond evt="onClick" delay="0">
                  <p:tgtEl>
                    <p:spTgt spid="10"/>
                  </p:tgtEl>
                </p:cond>
              </p:nextCondLst>
            </p:seq>
            <p:video>
              <p:cMediaNode vol="80000">
                <p:cTn id="24" fill="hold" display="0">
                  <p:stCondLst>
                    <p:cond delay="indefinite"/>
                  </p:stCondLst>
                </p:cTn>
                <p:tgtEl>
                  <p:spTgt spid="10"/>
                </p:tgtEl>
              </p:cMediaNode>
            </p:video>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1"/>
                                        </p:tgtEl>
                                      </p:cBhvr>
                                    </p:cmd>
                                  </p:childTnLst>
                                </p:cTn>
                              </p:par>
                            </p:childTnLst>
                          </p:cTn>
                        </p:par>
                      </p:childTnLst>
                    </p:cTn>
                  </p:par>
                </p:childTnLst>
              </p:cTn>
              <p:nextCondLst>
                <p:cond evt="onClick" delay="0">
                  <p:tgtEl>
                    <p:spTgt spid="11"/>
                  </p:tgtEl>
                </p:cond>
              </p:nextCondLst>
            </p:seq>
            <p:video>
              <p:cMediaNode vol="80000">
                <p:cTn id="30" fill="hold" display="0">
                  <p:stCondLst>
                    <p:cond delay="indefinite"/>
                  </p:stCondLst>
                </p:cTn>
                <p:tgtEl>
                  <p:spTgt spid="11"/>
                </p:tgtEl>
              </p:cMediaNode>
            </p:video>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vol="80000">
                <p:cTn id="42" fill="hold" display="0">
                  <p:stCondLst>
                    <p:cond delay="indefinite"/>
                  </p:stCondLst>
                </p:cTn>
                <p:tgtEl>
                  <p:spTgt spid="1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193009AC-7A5E-43EC-9AFD-4DA1EA3F2574}"/>
              </a:ext>
            </a:extLst>
          </p:cNvPr>
          <p:cNvSpPr>
            <a:spLocks noGrp="1"/>
          </p:cNvSpPr>
          <p:nvPr>
            <p:ph type="body" sz="quarter" idx="21"/>
          </p:nvPr>
        </p:nvSpPr>
        <p:spPr/>
        <p:txBody>
          <a:bodyPr/>
          <a:lstStyle/>
          <a:p>
            <a:r>
              <a:rPr lang="ja-JP" altLang="en-US" sz="1200" b="1" dirty="0"/>
              <a:t>ペアに遭遇したアメンボのオス </a:t>
            </a:r>
          </a:p>
          <a:p>
            <a:r>
              <a:rPr lang="ja-JP" altLang="en-US" sz="1200" dirty="0"/>
              <a:t>ナミアメンボのオスメスのペアに、アメンボのオスが近づいてたところを観察しました。近くまで来ると、突然オスが･･･</a:t>
            </a:r>
          </a:p>
          <a:p>
            <a:endParaRPr kumimoji="1" lang="ja-JP" altLang="en-US" dirty="0"/>
          </a:p>
        </p:txBody>
      </p:sp>
      <p:pic>
        <p:nvPicPr>
          <p:cNvPr id="10" name="オンライン メディア 5" title="ペアに遭遇したアメンボのオス">
            <a:hlinkClick r:id="" action="ppaction://media"/>
            <a:extLst>
              <a:ext uri="{FF2B5EF4-FFF2-40B4-BE49-F238E27FC236}">
                <a16:creationId xmlns:a16="http://schemas.microsoft.com/office/drawing/2014/main" id="{2EBCC336-1E9E-4328-9A22-1E0762ECB3EC}"/>
              </a:ext>
            </a:extLst>
          </p:cNvPr>
          <p:cNvPicPr>
            <a:picLocks noGrp="1" noRot="1" noChangeAspect="1"/>
          </p:cNvPicPr>
          <p:nvPr>
            <p:ph type="media" sz="quarter" idx="17"/>
            <a:videoFile r:link="rId1"/>
          </p:nvPr>
        </p:nvPicPr>
        <p:blipFill>
          <a:blip r:embed="rId3"/>
          <a:stretch>
            <a:fillRect/>
          </a:stretch>
        </p:blipFill>
        <p:spPr>
          <a:xfrm>
            <a:off x="153194" y="142081"/>
            <a:ext cx="4064000" cy="2286000"/>
          </a:xfrm>
          <a:prstGeom prst="rect">
            <a:avLst/>
          </a:prstGeom>
        </p:spPr>
      </p:pic>
    </p:spTree>
    <p:extLst>
      <p:ext uri="{BB962C8B-B14F-4D97-AF65-F5344CB8AC3E}">
        <p14:creationId xmlns:p14="http://schemas.microsoft.com/office/powerpoint/2010/main" val="209965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2937</Words>
  <Application>Microsoft Office PowerPoint</Application>
  <PresentationFormat>画面に合わせる (4:3)</PresentationFormat>
  <Paragraphs>254</Paragraphs>
  <Slides>33</Slides>
  <Notes>0</Notes>
  <HiddenSlides>0</HiddenSlides>
  <MMClips>71</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33</vt:i4>
      </vt:variant>
    </vt:vector>
  </HeadingPairs>
  <TitlesOfParts>
    <vt:vector size="43" baseType="lpstr">
      <vt:lpstr>ＭＳ ゴシック</vt:lpstr>
      <vt:lpstr>メイリオ</vt:lpstr>
      <vt:lpstr>游ゴシック</vt:lpstr>
      <vt:lpstr>Arial</vt:lpstr>
      <vt:lpstr>Calibri</vt:lpstr>
      <vt:lpstr>Calibri Light</vt:lpstr>
      <vt:lpstr>Century Gothic</vt:lpstr>
      <vt:lpstr>Wingdings 2</vt:lpstr>
      <vt:lpstr>Office テーマ</vt:lpstr>
      <vt:lpstr>クォータブル</vt:lpstr>
      <vt:lpstr>生物観察支援システムⅡ （観察動画アーカイブ）</vt:lpstr>
      <vt:lpstr>本ファイルについて</vt:lpstr>
      <vt:lpstr>＊ 拡大再生したいときには、下例の様に 　　他のPPTスライドにコピーして、拡大してください。</vt:lpstr>
      <vt:lpstr>目次</vt:lpstr>
      <vt:lpstr>PowerPoint プレゼンテーション</vt:lpstr>
      <vt:lpstr>PowerPoint プレゼンテーション</vt:lpstr>
      <vt:lpstr>目次</vt:lpstr>
      <vt:lpstr>PowerPoint プレゼンテーション</vt:lpstr>
      <vt:lpstr>PowerPoint プレゼンテーション</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PowerPoint プレゼンテーション</vt:lpstr>
      <vt:lpstr>目次</vt:lpstr>
      <vt:lpstr>PowerPoint プレゼンテーション</vt:lpstr>
      <vt:lpstr>PowerPoint プレゼンテーション</vt:lpstr>
      <vt:lpstr>目次</vt:lpstr>
      <vt:lpstr>PowerPoint プレゼンテーション</vt:lpstr>
      <vt:lpstr>目次</vt:lpstr>
      <vt:lpstr>PowerPoint プレゼンテーション</vt:lpstr>
      <vt:lpstr>PowerPoint プレゼンテーション</vt:lpstr>
      <vt:lpstr>目次</vt:lpstr>
      <vt:lpstr>PowerPoint プレゼンテーション</vt:lpstr>
      <vt:lpstr>PowerPoint プレゼンテーション</vt:lpstr>
      <vt:lpstr>PowerPoint プレゼンテーション</vt:lpstr>
      <vt:lpstr>目次</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今井健介</dc:creator>
  <cp:lastModifiedBy>今井健介</cp:lastModifiedBy>
  <cp:revision>19</cp:revision>
  <dcterms:created xsi:type="dcterms:W3CDTF">2021-12-29T01:41:00Z</dcterms:created>
  <dcterms:modified xsi:type="dcterms:W3CDTF">2022-02-27T02:12:03Z</dcterms:modified>
</cp:coreProperties>
</file>